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20"/>
  </p:notesMasterIdLst>
  <p:sldIdLst>
    <p:sldId id="257" r:id="rId3"/>
    <p:sldId id="278" r:id="rId4"/>
    <p:sldId id="260" r:id="rId5"/>
    <p:sldId id="261" r:id="rId6"/>
    <p:sldId id="262" r:id="rId7"/>
    <p:sldId id="263" r:id="rId8"/>
    <p:sldId id="264" r:id="rId9"/>
    <p:sldId id="265" r:id="rId10"/>
    <p:sldId id="279" r:id="rId11"/>
    <p:sldId id="280" r:id="rId12"/>
    <p:sldId id="281" r:id="rId13"/>
    <p:sldId id="282" r:id="rId14"/>
    <p:sldId id="270" r:id="rId15"/>
    <p:sldId id="283" r:id="rId16"/>
    <p:sldId id="284" r:id="rId17"/>
    <p:sldId id="274"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F9F"/>
    <a:srgbClr val="50803B"/>
    <a:srgbClr val="B1373E"/>
    <a:srgbClr val="112E51"/>
    <a:srgbClr val="102E50"/>
    <a:srgbClr val="404040"/>
    <a:srgbClr val="215D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112" d="100"/>
          <a:sy n="112" d="100"/>
        </p:scale>
        <p:origin x="-6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image" Target="../media/image18.jpeg"/><Relationship Id="rId2"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image" Target="../media/image18.jpeg"/><Relationship Id="rId2"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297B1-97AC-8448-A328-3A6C18D3DF9E}" type="doc">
      <dgm:prSet loTypeId="urn:microsoft.com/office/officeart/2005/8/layout/hList2" loCatId="" qsTypeId="urn:microsoft.com/office/officeart/2005/8/quickstyle/simple4" qsCatId="simple" csTypeId="urn:microsoft.com/office/officeart/2005/8/colors/accent1_2" csCatId="accent1" phldr="1"/>
      <dgm:spPr/>
      <dgm:t>
        <a:bodyPr/>
        <a:lstStyle/>
        <a:p>
          <a:endParaRPr lang="en-US"/>
        </a:p>
      </dgm:t>
    </dgm:pt>
    <dgm:pt modelId="{275133A5-BC12-EF45-83D6-AA898946631E}">
      <dgm:prSet phldrT="[Text]" custT="1"/>
      <dgm:spPr/>
      <dgm:t>
        <a:bodyPr/>
        <a:lstStyle/>
        <a:p>
          <a:r>
            <a:rPr lang="en-US" sz="2000" dirty="0"/>
            <a:t>Year 1</a:t>
          </a:r>
        </a:p>
      </dgm:t>
    </dgm:pt>
    <dgm:pt modelId="{9C037476-C101-794C-A36A-660A68700D05}" type="parTrans" cxnId="{82A75049-7F4F-1446-AE17-1B084E404526}">
      <dgm:prSet/>
      <dgm:spPr/>
      <dgm:t>
        <a:bodyPr/>
        <a:lstStyle/>
        <a:p>
          <a:endParaRPr lang="en-US"/>
        </a:p>
      </dgm:t>
    </dgm:pt>
    <dgm:pt modelId="{14F32F36-9154-1648-A372-09167E0F8B18}" type="sibTrans" cxnId="{82A75049-7F4F-1446-AE17-1B084E404526}">
      <dgm:prSet/>
      <dgm:spPr/>
      <dgm:t>
        <a:bodyPr/>
        <a:lstStyle/>
        <a:p>
          <a:endParaRPr lang="en-US"/>
        </a:p>
      </dgm:t>
    </dgm:pt>
    <dgm:pt modelId="{0377521F-8F60-BC44-A8DB-702B28B154F6}">
      <dgm:prSet phldrT="[Text]" custT="1"/>
      <dgm:spPr/>
      <dgm:t>
        <a:bodyPr/>
        <a:lstStyle/>
        <a:p>
          <a:r>
            <a:rPr lang="en-US" sz="2000" dirty="0"/>
            <a:t>Year 2</a:t>
          </a:r>
        </a:p>
      </dgm:t>
    </dgm:pt>
    <dgm:pt modelId="{BC6A3AFF-344E-1649-841E-9A8F6B23C1D3}" type="parTrans" cxnId="{6709F261-2518-8D41-931F-EBFA2DBF0E93}">
      <dgm:prSet/>
      <dgm:spPr/>
      <dgm:t>
        <a:bodyPr/>
        <a:lstStyle/>
        <a:p>
          <a:endParaRPr lang="en-US"/>
        </a:p>
      </dgm:t>
    </dgm:pt>
    <dgm:pt modelId="{3AA69312-2891-4D48-88F0-DF23E6617658}" type="sibTrans" cxnId="{6709F261-2518-8D41-931F-EBFA2DBF0E93}">
      <dgm:prSet/>
      <dgm:spPr/>
      <dgm:t>
        <a:bodyPr/>
        <a:lstStyle/>
        <a:p>
          <a:endParaRPr lang="en-US"/>
        </a:p>
      </dgm:t>
    </dgm:pt>
    <dgm:pt modelId="{4FFD4018-318F-6442-8479-27C6AC144844}">
      <dgm:prSet phldrT="[Text]" custT="1"/>
      <dgm:spPr/>
      <dgm:t>
        <a:bodyPr/>
        <a:lstStyle/>
        <a:p>
          <a:r>
            <a:rPr lang="en-US" sz="2000" dirty="0"/>
            <a:t>Year 3</a:t>
          </a:r>
        </a:p>
      </dgm:t>
    </dgm:pt>
    <dgm:pt modelId="{B181B555-812E-0E4E-BAAB-96DE65752E07}" type="parTrans" cxnId="{3E83F2FF-D743-0944-ACEC-58AAC66A4BBB}">
      <dgm:prSet/>
      <dgm:spPr/>
      <dgm:t>
        <a:bodyPr/>
        <a:lstStyle/>
        <a:p>
          <a:endParaRPr lang="en-US"/>
        </a:p>
      </dgm:t>
    </dgm:pt>
    <dgm:pt modelId="{51460C14-A4B9-204F-B815-6B10283BD983}" type="sibTrans" cxnId="{3E83F2FF-D743-0944-ACEC-58AAC66A4BBB}">
      <dgm:prSet/>
      <dgm:spPr/>
      <dgm:t>
        <a:bodyPr/>
        <a:lstStyle/>
        <a:p>
          <a:endParaRPr lang="en-US"/>
        </a:p>
      </dgm:t>
    </dgm:pt>
    <dgm:pt modelId="{AD6ADBB8-0398-5843-8206-1A3EDF1097A8}">
      <dgm:prSet custT="1"/>
      <dgm:spPr/>
      <dgm:t>
        <a:bodyPr/>
        <a:lstStyle/>
        <a:p>
          <a:r>
            <a:rPr lang="en-US" sz="2000" dirty="0"/>
            <a:t>Year 4</a:t>
          </a:r>
        </a:p>
      </dgm:t>
    </dgm:pt>
    <dgm:pt modelId="{D0057E20-2FB5-384D-8D85-42E4BC228760}" type="parTrans" cxnId="{B484060B-FA62-5B42-95D7-5668A38942A9}">
      <dgm:prSet/>
      <dgm:spPr/>
      <dgm:t>
        <a:bodyPr/>
        <a:lstStyle/>
        <a:p>
          <a:endParaRPr lang="en-US"/>
        </a:p>
      </dgm:t>
    </dgm:pt>
    <dgm:pt modelId="{F0D5EAD5-2137-1141-9C17-258472A8F71F}" type="sibTrans" cxnId="{B484060B-FA62-5B42-95D7-5668A38942A9}">
      <dgm:prSet/>
      <dgm:spPr/>
      <dgm:t>
        <a:bodyPr/>
        <a:lstStyle/>
        <a:p>
          <a:endParaRPr lang="en-US"/>
        </a:p>
      </dgm:t>
    </dgm:pt>
    <dgm:pt modelId="{BFE12FB9-A082-4345-B1B7-A00F4C2849E8}">
      <dgm:prSet custT="1"/>
      <dgm:spPr/>
      <dgm:t>
        <a:bodyPr/>
        <a:lstStyle/>
        <a:p>
          <a:r>
            <a:rPr lang="en-US" sz="2000" dirty="0"/>
            <a:t>Year 5</a:t>
          </a:r>
        </a:p>
      </dgm:t>
    </dgm:pt>
    <dgm:pt modelId="{CB9E9B42-57F8-474C-8D2D-38B7E9C5698B}" type="parTrans" cxnId="{1AE2F358-D43F-D34A-B749-3AB1169D055A}">
      <dgm:prSet/>
      <dgm:spPr/>
      <dgm:t>
        <a:bodyPr/>
        <a:lstStyle/>
        <a:p>
          <a:endParaRPr lang="en-US"/>
        </a:p>
      </dgm:t>
    </dgm:pt>
    <dgm:pt modelId="{0ADBC405-2388-A14E-8170-70D553706CAF}" type="sibTrans" cxnId="{1AE2F358-D43F-D34A-B749-3AB1169D055A}">
      <dgm:prSet/>
      <dgm:spPr/>
      <dgm:t>
        <a:bodyPr/>
        <a:lstStyle/>
        <a:p>
          <a:endParaRPr lang="en-US"/>
        </a:p>
      </dgm:t>
    </dgm:pt>
    <dgm:pt modelId="{39874BA1-E2CD-DC40-B0E9-9E713E134B93}" type="pres">
      <dgm:prSet presAssocID="{7DD297B1-97AC-8448-A328-3A6C18D3DF9E}" presName="linearFlow" presStyleCnt="0">
        <dgm:presLayoutVars>
          <dgm:dir/>
          <dgm:animLvl val="lvl"/>
          <dgm:resizeHandles/>
        </dgm:presLayoutVars>
      </dgm:prSet>
      <dgm:spPr/>
      <dgm:t>
        <a:bodyPr/>
        <a:lstStyle/>
        <a:p>
          <a:endParaRPr lang="en-US"/>
        </a:p>
      </dgm:t>
    </dgm:pt>
    <dgm:pt modelId="{F9F4F8EE-CD1C-794E-95CA-5E75794509A4}" type="pres">
      <dgm:prSet presAssocID="{275133A5-BC12-EF45-83D6-AA898946631E}" presName="compositeNode" presStyleCnt="0">
        <dgm:presLayoutVars>
          <dgm:bulletEnabled val="1"/>
        </dgm:presLayoutVars>
      </dgm:prSet>
      <dgm:spPr/>
    </dgm:pt>
    <dgm:pt modelId="{2F404EAE-735A-914F-94C3-B0291FEE55D6}" type="pres">
      <dgm:prSet presAssocID="{275133A5-BC12-EF45-83D6-AA898946631E}" presName="imag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7D398C2-AB39-E74E-B03A-8B590C304876}" type="pres">
      <dgm:prSet presAssocID="{275133A5-BC12-EF45-83D6-AA898946631E}" presName="childNode" presStyleLbl="node1" presStyleIdx="0" presStyleCnt="5">
        <dgm:presLayoutVars>
          <dgm:bulletEnabled val="1"/>
        </dgm:presLayoutVars>
      </dgm:prSet>
      <dgm:spPr/>
    </dgm:pt>
    <dgm:pt modelId="{90DBA9B1-EAB5-B148-86BD-38810E20E97D}" type="pres">
      <dgm:prSet presAssocID="{275133A5-BC12-EF45-83D6-AA898946631E}" presName="parentNode" presStyleLbl="revTx" presStyleIdx="0" presStyleCnt="5">
        <dgm:presLayoutVars>
          <dgm:chMax val="0"/>
          <dgm:bulletEnabled val="1"/>
        </dgm:presLayoutVars>
      </dgm:prSet>
      <dgm:spPr/>
      <dgm:t>
        <a:bodyPr/>
        <a:lstStyle/>
        <a:p>
          <a:endParaRPr lang="en-US"/>
        </a:p>
      </dgm:t>
    </dgm:pt>
    <dgm:pt modelId="{DBF3A982-959E-0C48-BD32-E6EEC789566C}" type="pres">
      <dgm:prSet presAssocID="{14F32F36-9154-1648-A372-09167E0F8B18}" presName="sibTrans" presStyleCnt="0"/>
      <dgm:spPr/>
    </dgm:pt>
    <dgm:pt modelId="{C86F499C-9B8F-8549-B47B-BCF4A2F6F929}" type="pres">
      <dgm:prSet presAssocID="{0377521F-8F60-BC44-A8DB-702B28B154F6}" presName="compositeNode" presStyleCnt="0">
        <dgm:presLayoutVars>
          <dgm:bulletEnabled val="1"/>
        </dgm:presLayoutVars>
      </dgm:prSet>
      <dgm:spPr/>
    </dgm:pt>
    <dgm:pt modelId="{AEC1F54F-A6EE-064D-991C-57C9379B7D06}" type="pres">
      <dgm:prSet presAssocID="{0377521F-8F60-BC44-A8DB-702B28B154F6}" presName="imag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9724F47-1DC7-D248-93EA-C5E6C25BF623}" type="pres">
      <dgm:prSet presAssocID="{0377521F-8F60-BC44-A8DB-702B28B154F6}" presName="childNode" presStyleLbl="node1" presStyleIdx="1" presStyleCnt="5">
        <dgm:presLayoutVars>
          <dgm:bulletEnabled val="1"/>
        </dgm:presLayoutVars>
      </dgm:prSet>
      <dgm:spPr/>
    </dgm:pt>
    <dgm:pt modelId="{8BBCCAFA-CCED-DD44-8E72-AB5C22D0D98F}" type="pres">
      <dgm:prSet presAssocID="{0377521F-8F60-BC44-A8DB-702B28B154F6}" presName="parentNode" presStyleLbl="revTx" presStyleIdx="1" presStyleCnt="5">
        <dgm:presLayoutVars>
          <dgm:chMax val="0"/>
          <dgm:bulletEnabled val="1"/>
        </dgm:presLayoutVars>
      </dgm:prSet>
      <dgm:spPr/>
      <dgm:t>
        <a:bodyPr/>
        <a:lstStyle/>
        <a:p>
          <a:endParaRPr lang="en-US"/>
        </a:p>
      </dgm:t>
    </dgm:pt>
    <dgm:pt modelId="{7F7EC118-2915-3B42-98C4-A723D4AE9EAD}" type="pres">
      <dgm:prSet presAssocID="{3AA69312-2891-4D48-88F0-DF23E6617658}" presName="sibTrans" presStyleCnt="0"/>
      <dgm:spPr/>
    </dgm:pt>
    <dgm:pt modelId="{68443B54-59F0-4847-989A-AE5ABF57DD3B}" type="pres">
      <dgm:prSet presAssocID="{4FFD4018-318F-6442-8479-27C6AC144844}" presName="compositeNode" presStyleCnt="0">
        <dgm:presLayoutVars>
          <dgm:bulletEnabled val="1"/>
        </dgm:presLayoutVars>
      </dgm:prSet>
      <dgm:spPr/>
    </dgm:pt>
    <dgm:pt modelId="{A742D0CD-F486-8A43-8C9B-C48E3762B19F}" type="pres">
      <dgm:prSet presAssocID="{4FFD4018-318F-6442-8479-27C6AC144844}" presName="imag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E6E53AA-143A-914F-A2CA-11F24CB6617F}" type="pres">
      <dgm:prSet presAssocID="{4FFD4018-318F-6442-8479-27C6AC144844}" presName="childNode" presStyleLbl="node1" presStyleIdx="2" presStyleCnt="5">
        <dgm:presLayoutVars>
          <dgm:bulletEnabled val="1"/>
        </dgm:presLayoutVars>
      </dgm:prSet>
      <dgm:spPr/>
    </dgm:pt>
    <dgm:pt modelId="{DDEDAAA0-6376-5842-AFE7-7A899F90D2FE}" type="pres">
      <dgm:prSet presAssocID="{4FFD4018-318F-6442-8479-27C6AC144844}" presName="parentNode" presStyleLbl="revTx" presStyleIdx="2" presStyleCnt="5">
        <dgm:presLayoutVars>
          <dgm:chMax val="0"/>
          <dgm:bulletEnabled val="1"/>
        </dgm:presLayoutVars>
      </dgm:prSet>
      <dgm:spPr/>
      <dgm:t>
        <a:bodyPr/>
        <a:lstStyle/>
        <a:p>
          <a:endParaRPr lang="en-US"/>
        </a:p>
      </dgm:t>
    </dgm:pt>
    <dgm:pt modelId="{6763FB60-5A79-0447-BA1B-B25FC9378EDC}" type="pres">
      <dgm:prSet presAssocID="{51460C14-A4B9-204F-B815-6B10283BD983}" presName="sibTrans" presStyleCnt="0"/>
      <dgm:spPr/>
    </dgm:pt>
    <dgm:pt modelId="{0943C0EB-7EEA-5F46-AB18-7822B1B35172}" type="pres">
      <dgm:prSet presAssocID="{AD6ADBB8-0398-5843-8206-1A3EDF1097A8}" presName="compositeNode" presStyleCnt="0">
        <dgm:presLayoutVars>
          <dgm:bulletEnabled val="1"/>
        </dgm:presLayoutVars>
      </dgm:prSet>
      <dgm:spPr/>
    </dgm:pt>
    <dgm:pt modelId="{49120068-50B1-B441-B81F-C4417E3A2133}" type="pres">
      <dgm:prSet presAssocID="{AD6ADBB8-0398-5843-8206-1A3EDF1097A8}" presName="imag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0E7284A1-BDB7-F24D-8C68-F45A898FB31C}" type="pres">
      <dgm:prSet presAssocID="{AD6ADBB8-0398-5843-8206-1A3EDF1097A8}" presName="childNode" presStyleLbl="node1" presStyleIdx="3" presStyleCnt="5">
        <dgm:presLayoutVars>
          <dgm:bulletEnabled val="1"/>
        </dgm:presLayoutVars>
      </dgm:prSet>
      <dgm:spPr/>
    </dgm:pt>
    <dgm:pt modelId="{98967EF3-FE59-004D-9A92-8E87A40FC01D}" type="pres">
      <dgm:prSet presAssocID="{AD6ADBB8-0398-5843-8206-1A3EDF1097A8}" presName="parentNode" presStyleLbl="revTx" presStyleIdx="3" presStyleCnt="5">
        <dgm:presLayoutVars>
          <dgm:chMax val="0"/>
          <dgm:bulletEnabled val="1"/>
        </dgm:presLayoutVars>
      </dgm:prSet>
      <dgm:spPr/>
      <dgm:t>
        <a:bodyPr/>
        <a:lstStyle/>
        <a:p>
          <a:endParaRPr lang="en-US"/>
        </a:p>
      </dgm:t>
    </dgm:pt>
    <dgm:pt modelId="{90EAC815-C055-F54B-A64A-83BB5C541C5D}" type="pres">
      <dgm:prSet presAssocID="{F0D5EAD5-2137-1141-9C17-258472A8F71F}" presName="sibTrans" presStyleCnt="0"/>
      <dgm:spPr/>
    </dgm:pt>
    <dgm:pt modelId="{C6001A9D-CA58-6345-B1BA-F69972DBEEE2}" type="pres">
      <dgm:prSet presAssocID="{BFE12FB9-A082-4345-B1B7-A00F4C2849E8}" presName="compositeNode" presStyleCnt="0">
        <dgm:presLayoutVars>
          <dgm:bulletEnabled val="1"/>
        </dgm:presLayoutVars>
      </dgm:prSet>
      <dgm:spPr/>
    </dgm:pt>
    <dgm:pt modelId="{1773F894-E675-C14A-A27D-C45997F0EBD1}" type="pres">
      <dgm:prSet presAssocID="{BFE12FB9-A082-4345-B1B7-A00F4C2849E8}" presName="imag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E5C12B05-893F-314D-860E-217237064D34}" type="pres">
      <dgm:prSet presAssocID="{BFE12FB9-A082-4345-B1B7-A00F4C2849E8}" presName="childNode" presStyleLbl="node1" presStyleIdx="4" presStyleCnt="5">
        <dgm:presLayoutVars>
          <dgm:bulletEnabled val="1"/>
        </dgm:presLayoutVars>
      </dgm:prSet>
      <dgm:spPr/>
    </dgm:pt>
    <dgm:pt modelId="{03F17028-E347-2249-B0DF-A347703979D4}" type="pres">
      <dgm:prSet presAssocID="{BFE12FB9-A082-4345-B1B7-A00F4C2849E8}" presName="parentNode" presStyleLbl="revTx" presStyleIdx="4" presStyleCnt="5">
        <dgm:presLayoutVars>
          <dgm:chMax val="0"/>
          <dgm:bulletEnabled val="1"/>
        </dgm:presLayoutVars>
      </dgm:prSet>
      <dgm:spPr/>
      <dgm:t>
        <a:bodyPr/>
        <a:lstStyle/>
        <a:p>
          <a:endParaRPr lang="en-US"/>
        </a:p>
      </dgm:t>
    </dgm:pt>
  </dgm:ptLst>
  <dgm:cxnLst>
    <dgm:cxn modelId="{5CB69CC1-8A62-D140-9F44-576ABE0F3EF3}" type="presOf" srcId="{4FFD4018-318F-6442-8479-27C6AC144844}" destId="{DDEDAAA0-6376-5842-AFE7-7A899F90D2FE}" srcOrd="0" destOrd="0" presId="urn:microsoft.com/office/officeart/2005/8/layout/hList2"/>
    <dgm:cxn modelId="{4C35F0E9-6B18-1F4E-ADF8-7426B095BC64}" type="presOf" srcId="{7DD297B1-97AC-8448-A328-3A6C18D3DF9E}" destId="{39874BA1-E2CD-DC40-B0E9-9E713E134B93}" srcOrd="0" destOrd="0" presId="urn:microsoft.com/office/officeart/2005/8/layout/hList2"/>
    <dgm:cxn modelId="{B9E684E9-13A2-4543-A490-593C4B93ED60}" type="presOf" srcId="{0377521F-8F60-BC44-A8DB-702B28B154F6}" destId="{8BBCCAFA-CCED-DD44-8E72-AB5C22D0D98F}" srcOrd="0" destOrd="0" presId="urn:microsoft.com/office/officeart/2005/8/layout/hList2"/>
    <dgm:cxn modelId="{82A75049-7F4F-1446-AE17-1B084E404526}" srcId="{7DD297B1-97AC-8448-A328-3A6C18D3DF9E}" destId="{275133A5-BC12-EF45-83D6-AA898946631E}" srcOrd="0" destOrd="0" parTransId="{9C037476-C101-794C-A36A-660A68700D05}" sibTransId="{14F32F36-9154-1648-A372-09167E0F8B18}"/>
    <dgm:cxn modelId="{3E83F2FF-D743-0944-ACEC-58AAC66A4BBB}" srcId="{7DD297B1-97AC-8448-A328-3A6C18D3DF9E}" destId="{4FFD4018-318F-6442-8479-27C6AC144844}" srcOrd="2" destOrd="0" parTransId="{B181B555-812E-0E4E-BAAB-96DE65752E07}" sibTransId="{51460C14-A4B9-204F-B815-6B10283BD983}"/>
    <dgm:cxn modelId="{75C83DF0-4B67-EF4B-B6A0-42F0E0D797E2}" type="presOf" srcId="{AD6ADBB8-0398-5843-8206-1A3EDF1097A8}" destId="{98967EF3-FE59-004D-9A92-8E87A40FC01D}" srcOrd="0" destOrd="0" presId="urn:microsoft.com/office/officeart/2005/8/layout/hList2"/>
    <dgm:cxn modelId="{5ABC3FA6-1C9D-2F42-9DC7-7427AB746C20}" type="presOf" srcId="{275133A5-BC12-EF45-83D6-AA898946631E}" destId="{90DBA9B1-EAB5-B148-86BD-38810E20E97D}" srcOrd="0" destOrd="0" presId="urn:microsoft.com/office/officeart/2005/8/layout/hList2"/>
    <dgm:cxn modelId="{6709F261-2518-8D41-931F-EBFA2DBF0E93}" srcId="{7DD297B1-97AC-8448-A328-3A6C18D3DF9E}" destId="{0377521F-8F60-BC44-A8DB-702B28B154F6}" srcOrd="1" destOrd="0" parTransId="{BC6A3AFF-344E-1649-841E-9A8F6B23C1D3}" sibTransId="{3AA69312-2891-4D48-88F0-DF23E6617658}"/>
    <dgm:cxn modelId="{4F221331-4EAE-0F4A-A7A7-E49021593DC7}" type="presOf" srcId="{BFE12FB9-A082-4345-B1B7-A00F4C2849E8}" destId="{03F17028-E347-2249-B0DF-A347703979D4}" srcOrd="0" destOrd="0" presId="urn:microsoft.com/office/officeart/2005/8/layout/hList2"/>
    <dgm:cxn modelId="{B484060B-FA62-5B42-95D7-5668A38942A9}" srcId="{7DD297B1-97AC-8448-A328-3A6C18D3DF9E}" destId="{AD6ADBB8-0398-5843-8206-1A3EDF1097A8}" srcOrd="3" destOrd="0" parTransId="{D0057E20-2FB5-384D-8D85-42E4BC228760}" sibTransId="{F0D5EAD5-2137-1141-9C17-258472A8F71F}"/>
    <dgm:cxn modelId="{1AE2F358-D43F-D34A-B749-3AB1169D055A}" srcId="{7DD297B1-97AC-8448-A328-3A6C18D3DF9E}" destId="{BFE12FB9-A082-4345-B1B7-A00F4C2849E8}" srcOrd="4" destOrd="0" parTransId="{CB9E9B42-57F8-474C-8D2D-38B7E9C5698B}" sibTransId="{0ADBC405-2388-A14E-8170-70D553706CAF}"/>
    <dgm:cxn modelId="{031C8A8E-168C-4344-9AC3-82F4738D59FF}" type="presParOf" srcId="{39874BA1-E2CD-DC40-B0E9-9E713E134B93}" destId="{F9F4F8EE-CD1C-794E-95CA-5E75794509A4}" srcOrd="0" destOrd="0" presId="urn:microsoft.com/office/officeart/2005/8/layout/hList2"/>
    <dgm:cxn modelId="{FCFF1C83-5440-984D-8AC6-E17AE3C91B8B}" type="presParOf" srcId="{F9F4F8EE-CD1C-794E-95CA-5E75794509A4}" destId="{2F404EAE-735A-914F-94C3-B0291FEE55D6}" srcOrd="0" destOrd="0" presId="urn:microsoft.com/office/officeart/2005/8/layout/hList2"/>
    <dgm:cxn modelId="{434B80CA-EDA5-7541-91D9-F05D74594495}" type="presParOf" srcId="{F9F4F8EE-CD1C-794E-95CA-5E75794509A4}" destId="{17D398C2-AB39-E74E-B03A-8B590C304876}" srcOrd="1" destOrd="0" presId="urn:microsoft.com/office/officeart/2005/8/layout/hList2"/>
    <dgm:cxn modelId="{80BD1D9C-49E4-B140-8535-8697CA1775A0}" type="presParOf" srcId="{F9F4F8EE-CD1C-794E-95CA-5E75794509A4}" destId="{90DBA9B1-EAB5-B148-86BD-38810E20E97D}" srcOrd="2" destOrd="0" presId="urn:microsoft.com/office/officeart/2005/8/layout/hList2"/>
    <dgm:cxn modelId="{57E881F9-49B0-184D-ABFE-302346107661}" type="presParOf" srcId="{39874BA1-E2CD-DC40-B0E9-9E713E134B93}" destId="{DBF3A982-959E-0C48-BD32-E6EEC789566C}" srcOrd="1" destOrd="0" presId="urn:microsoft.com/office/officeart/2005/8/layout/hList2"/>
    <dgm:cxn modelId="{65F2B36B-3DA7-674A-8A6F-05F32CE0E1D8}" type="presParOf" srcId="{39874BA1-E2CD-DC40-B0E9-9E713E134B93}" destId="{C86F499C-9B8F-8549-B47B-BCF4A2F6F929}" srcOrd="2" destOrd="0" presId="urn:microsoft.com/office/officeart/2005/8/layout/hList2"/>
    <dgm:cxn modelId="{518C739B-EF77-F247-AB53-5EB721E93F50}" type="presParOf" srcId="{C86F499C-9B8F-8549-B47B-BCF4A2F6F929}" destId="{AEC1F54F-A6EE-064D-991C-57C9379B7D06}" srcOrd="0" destOrd="0" presId="urn:microsoft.com/office/officeart/2005/8/layout/hList2"/>
    <dgm:cxn modelId="{4DB5A0E3-68C9-2743-B02C-CC423E289654}" type="presParOf" srcId="{C86F499C-9B8F-8549-B47B-BCF4A2F6F929}" destId="{39724F47-1DC7-D248-93EA-C5E6C25BF623}" srcOrd="1" destOrd="0" presId="urn:microsoft.com/office/officeart/2005/8/layout/hList2"/>
    <dgm:cxn modelId="{1EA4B377-4833-CA40-880E-340B3864796E}" type="presParOf" srcId="{C86F499C-9B8F-8549-B47B-BCF4A2F6F929}" destId="{8BBCCAFA-CCED-DD44-8E72-AB5C22D0D98F}" srcOrd="2" destOrd="0" presId="urn:microsoft.com/office/officeart/2005/8/layout/hList2"/>
    <dgm:cxn modelId="{646A9DA1-A3B7-184A-8653-FE7E547F115A}" type="presParOf" srcId="{39874BA1-E2CD-DC40-B0E9-9E713E134B93}" destId="{7F7EC118-2915-3B42-98C4-A723D4AE9EAD}" srcOrd="3" destOrd="0" presId="urn:microsoft.com/office/officeart/2005/8/layout/hList2"/>
    <dgm:cxn modelId="{DEF4BEDA-63B4-4E4B-B358-A11EA9ACB5F1}" type="presParOf" srcId="{39874BA1-E2CD-DC40-B0E9-9E713E134B93}" destId="{68443B54-59F0-4847-989A-AE5ABF57DD3B}" srcOrd="4" destOrd="0" presId="urn:microsoft.com/office/officeart/2005/8/layout/hList2"/>
    <dgm:cxn modelId="{97A7A0E9-7125-5A4F-A7EB-A23DB435BCE2}" type="presParOf" srcId="{68443B54-59F0-4847-989A-AE5ABF57DD3B}" destId="{A742D0CD-F486-8A43-8C9B-C48E3762B19F}" srcOrd="0" destOrd="0" presId="urn:microsoft.com/office/officeart/2005/8/layout/hList2"/>
    <dgm:cxn modelId="{5953572A-D8D4-5640-9C45-AD8C24B0D740}" type="presParOf" srcId="{68443B54-59F0-4847-989A-AE5ABF57DD3B}" destId="{EE6E53AA-143A-914F-A2CA-11F24CB6617F}" srcOrd="1" destOrd="0" presId="urn:microsoft.com/office/officeart/2005/8/layout/hList2"/>
    <dgm:cxn modelId="{2889C5D2-4EE6-7544-8AD0-881D37B17CD1}" type="presParOf" srcId="{68443B54-59F0-4847-989A-AE5ABF57DD3B}" destId="{DDEDAAA0-6376-5842-AFE7-7A899F90D2FE}" srcOrd="2" destOrd="0" presId="urn:microsoft.com/office/officeart/2005/8/layout/hList2"/>
    <dgm:cxn modelId="{9A74AE30-4CF7-134B-8CF3-FAA25D6E5F6E}" type="presParOf" srcId="{39874BA1-E2CD-DC40-B0E9-9E713E134B93}" destId="{6763FB60-5A79-0447-BA1B-B25FC9378EDC}" srcOrd="5" destOrd="0" presId="urn:microsoft.com/office/officeart/2005/8/layout/hList2"/>
    <dgm:cxn modelId="{D5A9F559-8494-1348-B377-7CD6FF299843}" type="presParOf" srcId="{39874BA1-E2CD-DC40-B0E9-9E713E134B93}" destId="{0943C0EB-7EEA-5F46-AB18-7822B1B35172}" srcOrd="6" destOrd="0" presId="urn:microsoft.com/office/officeart/2005/8/layout/hList2"/>
    <dgm:cxn modelId="{1F7DAE15-82A3-F544-A542-B0C22C9B4EE1}" type="presParOf" srcId="{0943C0EB-7EEA-5F46-AB18-7822B1B35172}" destId="{49120068-50B1-B441-B81F-C4417E3A2133}" srcOrd="0" destOrd="0" presId="urn:microsoft.com/office/officeart/2005/8/layout/hList2"/>
    <dgm:cxn modelId="{CD28AF56-00F8-564C-84F2-E427669B6171}" type="presParOf" srcId="{0943C0EB-7EEA-5F46-AB18-7822B1B35172}" destId="{0E7284A1-BDB7-F24D-8C68-F45A898FB31C}" srcOrd="1" destOrd="0" presId="urn:microsoft.com/office/officeart/2005/8/layout/hList2"/>
    <dgm:cxn modelId="{F4A0F936-852F-6944-A21D-612781555F68}" type="presParOf" srcId="{0943C0EB-7EEA-5F46-AB18-7822B1B35172}" destId="{98967EF3-FE59-004D-9A92-8E87A40FC01D}" srcOrd="2" destOrd="0" presId="urn:microsoft.com/office/officeart/2005/8/layout/hList2"/>
    <dgm:cxn modelId="{D264BF9C-1BA0-0347-AC44-78F5C804210A}" type="presParOf" srcId="{39874BA1-E2CD-DC40-B0E9-9E713E134B93}" destId="{90EAC815-C055-F54B-A64A-83BB5C541C5D}" srcOrd="7" destOrd="0" presId="urn:microsoft.com/office/officeart/2005/8/layout/hList2"/>
    <dgm:cxn modelId="{D1473426-D900-504B-9243-8FD57B9DC1A8}" type="presParOf" srcId="{39874BA1-E2CD-DC40-B0E9-9E713E134B93}" destId="{C6001A9D-CA58-6345-B1BA-F69972DBEEE2}" srcOrd="8" destOrd="0" presId="urn:microsoft.com/office/officeart/2005/8/layout/hList2"/>
    <dgm:cxn modelId="{901C9A8E-5B07-AF48-8BDB-58C3759372EE}" type="presParOf" srcId="{C6001A9D-CA58-6345-B1BA-F69972DBEEE2}" destId="{1773F894-E675-C14A-A27D-C45997F0EBD1}" srcOrd="0" destOrd="0" presId="urn:microsoft.com/office/officeart/2005/8/layout/hList2"/>
    <dgm:cxn modelId="{B11F51F7-B4E6-C945-BEC7-CA5BF60B7C93}" type="presParOf" srcId="{C6001A9D-CA58-6345-B1BA-F69972DBEEE2}" destId="{E5C12B05-893F-314D-860E-217237064D34}" srcOrd="1" destOrd="0" presId="urn:microsoft.com/office/officeart/2005/8/layout/hList2"/>
    <dgm:cxn modelId="{00FA0AA6-9299-8447-B292-F898E3E8EDE7}" type="presParOf" srcId="{C6001A9D-CA58-6345-B1BA-F69972DBEEE2}" destId="{03F17028-E347-2249-B0DF-A347703979D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BA9B1-EAB5-B148-86BD-38810E20E97D}">
      <dsp:nvSpPr>
        <dsp:cNvPr id="0" name=""/>
        <dsp:cNvSpPr/>
      </dsp:nvSpPr>
      <dsp:spPr>
        <a:xfrm rot="16200000">
          <a:off x="-1696695" y="2432476"/>
          <a:ext cx="3734331" cy="24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3177" bIns="0" numCol="1" spcCol="1270" anchor="t" anchorCtr="0">
          <a:noAutofit/>
        </a:bodyPr>
        <a:lstStyle/>
        <a:p>
          <a:pPr lvl="0" algn="r" defTabSz="889000">
            <a:lnSpc>
              <a:spcPct val="90000"/>
            </a:lnSpc>
            <a:spcBef>
              <a:spcPct val="0"/>
            </a:spcBef>
            <a:spcAft>
              <a:spcPct val="35000"/>
            </a:spcAft>
          </a:pPr>
          <a:r>
            <a:rPr lang="en-US" sz="2000" kern="1200" dirty="0"/>
            <a:t>Year 1</a:t>
          </a:r>
        </a:p>
      </dsp:txBody>
      <dsp:txXfrm>
        <a:off x="-1696695" y="2432476"/>
        <a:ext cx="3734331" cy="241712"/>
      </dsp:txXfrm>
    </dsp:sp>
    <dsp:sp modelId="{17D398C2-AB39-E74E-B03A-8B590C304876}">
      <dsp:nvSpPr>
        <dsp:cNvPr id="0" name=""/>
        <dsp:cNvSpPr/>
      </dsp:nvSpPr>
      <dsp:spPr>
        <a:xfrm>
          <a:off x="291327" y="686167"/>
          <a:ext cx="1203986" cy="37343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404EAE-735A-914F-94C3-B0291FEE55D6}">
      <dsp:nvSpPr>
        <dsp:cNvPr id="0" name=""/>
        <dsp:cNvSpPr/>
      </dsp:nvSpPr>
      <dsp:spPr>
        <a:xfrm>
          <a:off x="49614" y="367106"/>
          <a:ext cx="483425" cy="4834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BCCAFA-CCED-DD44-8E72-AB5C22D0D98F}">
      <dsp:nvSpPr>
        <dsp:cNvPr id="0" name=""/>
        <dsp:cNvSpPr/>
      </dsp:nvSpPr>
      <dsp:spPr>
        <a:xfrm rot="16200000">
          <a:off x="59976" y="2432476"/>
          <a:ext cx="3734331" cy="24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3177" bIns="0" numCol="1" spcCol="1270" anchor="t" anchorCtr="0">
          <a:noAutofit/>
        </a:bodyPr>
        <a:lstStyle/>
        <a:p>
          <a:pPr lvl="0" algn="r" defTabSz="889000">
            <a:lnSpc>
              <a:spcPct val="90000"/>
            </a:lnSpc>
            <a:spcBef>
              <a:spcPct val="0"/>
            </a:spcBef>
            <a:spcAft>
              <a:spcPct val="35000"/>
            </a:spcAft>
          </a:pPr>
          <a:r>
            <a:rPr lang="en-US" sz="2000" kern="1200" dirty="0"/>
            <a:t>Year 2</a:t>
          </a:r>
        </a:p>
      </dsp:txBody>
      <dsp:txXfrm>
        <a:off x="59976" y="2432476"/>
        <a:ext cx="3734331" cy="241712"/>
      </dsp:txXfrm>
    </dsp:sp>
    <dsp:sp modelId="{39724F47-1DC7-D248-93EA-C5E6C25BF623}">
      <dsp:nvSpPr>
        <dsp:cNvPr id="0" name=""/>
        <dsp:cNvSpPr/>
      </dsp:nvSpPr>
      <dsp:spPr>
        <a:xfrm>
          <a:off x="2047998" y="686167"/>
          <a:ext cx="1203986" cy="37343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C1F54F-A6EE-064D-991C-57C9379B7D06}">
      <dsp:nvSpPr>
        <dsp:cNvPr id="0" name=""/>
        <dsp:cNvSpPr/>
      </dsp:nvSpPr>
      <dsp:spPr>
        <a:xfrm>
          <a:off x="1806285" y="367106"/>
          <a:ext cx="483425" cy="48342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DEDAAA0-6376-5842-AFE7-7A899F90D2FE}">
      <dsp:nvSpPr>
        <dsp:cNvPr id="0" name=""/>
        <dsp:cNvSpPr/>
      </dsp:nvSpPr>
      <dsp:spPr>
        <a:xfrm rot="16200000">
          <a:off x="1816647" y="2432476"/>
          <a:ext cx="3734331" cy="24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3177" bIns="0" numCol="1" spcCol="1270" anchor="t" anchorCtr="0">
          <a:noAutofit/>
        </a:bodyPr>
        <a:lstStyle/>
        <a:p>
          <a:pPr lvl="0" algn="r" defTabSz="889000">
            <a:lnSpc>
              <a:spcPct val="90000"/>
            </a:lnSpc>
            <a:spcBef>
              <a:spcPct val="0"/>
            </a:spcBef>
            <a:spcAft>
              <a:spcPct val="35000"/>
            </a:spcAft>
          </a:pPr>
          <a:r>
            <a:rPr lang="en-US" sz="2000" kern="1200" dirty="0"/>
            <a:t>Year 3</a:t>
          </a:r>
        </a:p>
      </dsp:txBody>
      <dsp:txXfrm>
        <a:off x="1816647" y="2432476"/>
        <a:ext cx="3734331" cy="241712"/>
      </dsp:txXfrm>
    </dsp:sp>
    <dsp:sp modelId="{EE6E53AA-143A-914F-A2CA-11F24CB6617F}">
      <dsp:nvSpPr>
        <dsp:cNvPr id="0" name=""/>
        <dsp:cNvSpPr/>
      </dsp:nvSpPr>
      <dsp:spPr>
        <a:xfrm>
          <a:off x="3804670" y="686167"/>
          <a:ext cx="1203986" cy="37343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42D0CD-F486-8A43-8C9B-C48E3762B19F}">
      <dsp:nvSpPr>
        <dsp:cNvPr id="0" name=""/>
        <dsp:cNvSpPr/>
      </dsp:nvSpPr>
      <dsp:spPr>
        <a:xfrm>
          <a:off x="3562957" y="367106"/>
          <a:ext cx="483425" cy="4834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8967EF3-FE59-004D-9A92-8E87A40FC01D}">
      <dsp:nvSpPr>
        <dsp:cNvPr id="0" name=""/>
        <dsp:cNvSpPr/>
      </dsp:nvSpPr>
      <dsp:spPr>
        <a:xfrm rot="16200000">
          <a:off x="3573319" y="2432476"/>
          <a:ext cx="3734331" cy="24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3177" bIns="0" numCol="1" spcCol="1270" anchor="t" anchorCtr="0">
          <a:noAutofit/>
        </a:bodyPr>
        <a:lstStyle/>
        <a:p>
          <a:pPr lvl="0" algn="r" defTabSz="889000">
            <a:lnSpc>
              <a:spcPct val="90000"/>
            </a:lnSpc>
            <a:spcBef>
              <a:spcPct val="0"/>
            </a:spcBef>
            <a:spcAft>
              <a:spcPct val="35000"/>
            </a:spcAft>
          </a:pPr>
          <a:r>
            <a:rPr lang="en-US" sz="2000" kern="1200" dirty="0"/>
            <a:t>Year 4</a:t>
          </a:r>
        </a:p>
      </dsp:txBody>
      <dsp:txXfrm>
        <a:off x="3573319" y="2432476"/>
        <a:ext cx="3734331" cy="241712"/>
      </dsp:txXfrm>
    </dsp:sp>
    <dsp:sp modelId="{0E7284A1-BDB7-F24D-8C68-F45A898FB31C}">
      <dsp:nvSpPr>
        <dsp:cNvPr id="0" name=""/>
        <dsp:cNvSpPr/>
      </dsp:nvSpPr>
      <dsp:spPr>
        <a:xfrm>
          <a:off x="5561341" y="686167"/>
          <a:ext cx="1203986" cy="37343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120068-50B1-B441-B81F-C4417E3A2133}">
      <dsp:nvSpPr>
        <dsp:cNvPr id="0" name=""/>
        <dsp:cNvSpPr/>
      </dsp:nvSpPr>
      <dsp:spPr>
        <a:xfrm>
          <a:off x="5319628" y="367106"/>
          <a:ext cx="483425" cy="48342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F17028-E347-2249-B0DF-A347703979D4}">
      <dsp:nvSpPr>
        <dsp:cNvPr id="0" name=""/>
        <dsp:cNvSpPr/>
      </dsp:nvSpPr>
      <dsp:spPr>
        <a:xfrm rot="16200000">
          <a:off x="5329990" y="2432476"/>
          <a:ext cx="3734331" cy="24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3177" bIns="0" numCol="1" spcCol="1270" anchor="t" anchorCtr="0">
          <a:noAutofit/>
        </a:bodyPr>
        <a:lstStyle/>
        <a:p>
          <a:pPr lvl="0" algn="r" defTabSz="889000">
            <a:lnSpc>
              <a:spcPct val="90000"/>
            </a:lnSpc>
            <a:spcBef>
              <a:spcPct val="0"/>
            </a:spcBef>
            <a:spcAft>
              <a:spcPct val="35000"/>
            </a:spcAft>
          </a:pPr>
          <a:r>
            <a:rPr lang="en-US" sz="2000" kern="1200" dirty="0"/>
            <a:t>Year 5</a:t>
          </a:r>
        </a:p>
      </dsp:txBody>
      <dsp:txXfrm>
        <a:off x="5329990" y="2432476"/>
        <a:ext cx="3734331" cy="241712"/>
      </dsp:txXfrm>
    </dsp:sp>
    <dsp:sp modelId="{E5C12B05-893F-314D-860E-217237064D34}">
      <dsp:nvSpPr>
        <dsp:cNvPr id="0" name=""/>
        <dsp:cNvSpPr/>
      </dsp:nvSpPr>
      <dsp:spPr>
        <a:xfrm>
          <a:off x="7318013" y="686167"/>
          <a:ext cx="1203986" cy="37343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73F894-E675-C14A-A27D-C45997F0EBD1}">
      <dsp:nvSpPr>
        <dsp:cNvPr id="0" name=""/>
        <dsp:cNvSpPr/>
      </dsp:nvSpPr>
      <dsp:spPr>
        <a:xfrm>
          <a:off x="7076300" y="367106"/>
          <a:ext cx="483425" cy="48342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7607C-EB1E-4875-897C-4153871DAEA1}" type="datetimeFigureOut">
              <a:rPr lang="en-US" smtClean="0"/>
              <a:t>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94599-7A48-4EEB-AD8E-417647ECE941}" type="slidenum">
              <a:rPr lang="en-US" smtClean="0"/>
              <a:t>‹#›</a:t>
            </a:fld>
            <a:endParaRPr lang="en-US"/>
          </a:p>
        </p:txBody>
      </p:sp>
    </p:spTree>
    <p:extLst>
      <p:ext uri="{BB962C8B-B14F-4D97-AF65-F5344CB8AC3E}">
        <p14:creationId xmlns:p14="http://schemas.microsoft.com/office/powerpoint/2010/main" val="399097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2</a:t>
            </a:fld>
            <a:endParaRPr lang="en-US"/>
          </a:p>
        </p:txBody>
      </p:sp>
    </p:spTree>
    <p:extLst>
      <p:ext uri="{BB962C8B-B14F-4D97-AF65-F5344CB8AC3E}">
        <p14:creationId xmlns:p14="http://schemas.microsoft.com/office/powerpoint/2010/main" val="27562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E757A-8D51-41B7-9A47-EA2D05F6E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Adia</a:t>
            </a:r>
            <a:r>
              <a:rPr lang="en-US" dirty="0"/>
              <a:t> / 8/28</a:t>
            </a:r>
            <a:r>
              <a:rPr lang="en-US" baseline="0" dirty="0"/>
              <a:t> – slide deck</a:t>
            </a:r>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13</a:t>
            </a:fld>
            <a:endParaRPr lang="en-US"/>
          </a:p>
        </p:txBody>
      </p:sp>
    </p:spTree>
    <p:extLst>
      <p:ext uri="{BB962C8B-B14F-4D97-AF65-F5344CB8AC3E}">
        <p14:creationId xmlns:p14="http://schemas.microsoft.com/office/powerpoint/2010/main" val="324897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E757A-8D51-41B7-9A47-EA2D05F6E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734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E757A-8D51-41B7-9A47-EA2D05F6E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97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16</a:t>
            </a:fld>
            <a:endParaRPr lang="en-US"/>
          </a:p>
        </p:txBody>
      </p:sp>
    </p:spTree>
    <p:extLst>
      <p:ext uri="{BB962C8B-B14F-4D97-AF65-F5344CB8AC3E}">
        <p14:creationId xmlns:p14="http://schemas.microsoft.com/office/powerpoint/2010/main" val="414092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3</a:t>
            </a:fld>
            <a:endParaRPr lang="en-US"/>
          </a:p>
        </p:txBody>
      </p:sp>
    </p:spTree>
    <p:extLst>
      <p:ext uri="{BB962C8B-B14F-4D97-AF65-F5344CB8AC3E}">
        <p14:creationId xmlns:p14="http://schemas.microsoft.com/office/powerpoint/2010/main" val="397367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4</a:t>
            </a:fld>
            <a:endParaRPr lang="en-US"/>
          </a:p>
        </p:txBody>
      </p:sp>
    </p:spTree>
    <p:extLst>
      <p:ext uri="{BB962C8B-B14F-4D97-AF65-F5344CB8AC3E}">
        <p14:creationId xmlns:p14="http://schemas.microsoft.com/office/powerpoint/2010/main" val="193385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5</a:t>
            </a:fld>
            <a:endParaRPr lang="en-US"/>
          </a:p>
        </p:txBody>
      </p:sp>
    </p:spTree>
    <p:extLst>
      <p:ext uri="{BB962C8B-B14F-4D97-AF65-F5344CB8AC3E}">
        <p14:creationId xmlns:p14="http://schemas.microsoft.com/office/powerpoint/2010/main" val="69154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6</a:t>
            </a:fld>
            <a:endParaRPr lang="en-US"/>
          </a:p>
        </p:txBody>
      </p:sp>
    </p:spTree>
    <p:extLst>
      <p:ext uri="{BB962C8B-B14F-4D97-AF65-F5344CB8AC3E}">
        <p14:creationId xmlns:p14="http://schemas.microsoft.com/office/powerpoint/2010/main" val="74432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757A-8D51-41B7-9A47-EA2D05F6EA5F}" type="slidenum">
              <a:rPr lang="en-US" smtClean="0"/>
              <a:t>7</a:t>
            </a:fld>
            <a:endParaRPr lang="en-US"/>
          </a:p>
        </p:txBody>
      </p:sp>
    </p:spTree>
    <p:extLst>
      <p:ext uri="{BB962C8B-B14F-4D97-AF65-F5344CB8AC3E}">
        <p14:creationId xmlns:p14="http://schemas.microsoft.com/office/powerpoint/2010/main" val="179588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1D5E757A-8D51-41B7-9A47-EA2D05F6EA5F}" type="slidenum">
              <a:rPr lang="en-US" smtClean="0"/>
              <a:t>8</a:t>
            </a:fld>
            <a:endParaRPr lang="en-US"/>
          </a:p>
        </p:txBody>
      </p:sp>
    </p:spTree>
    <p:extLst>
      <p:ext uri="{BB962C8B-B14F-4D97-AF65-F5344CB8AC3E}">
        <p14:creationId xmlns:p14="http://schemas.microsoft.com/office/powerpoint/2010/main" val="13229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E757A-8D51-41B7-9A47-EA2D05F6E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34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E757A-8D51-41B7-9A47-EA2D05F6E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86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384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712" y="129203"/>
            <a:ext cx="8839200" cy="762000"/>
          </a:xfrm>
          <a:prstGeom prst="rect">
            <a:avLst/>
          </a:prstGeom>
        </p:spPr>
        <p:txBody>
          <a:bodyPr>
            <a:normAutofit/>
          </a:bodyPr>
          <a:lstStyle>
            <a:lvl1pPr>
              <a:defRPr sz="38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FBBE826-F6C8-4C6E-8078-D92BC6A88C7C}" type="slidenum">
              <a:rPr lang="en-US" smtClean="0"/>
              <a:t>‹#›</a:t>
            </a:fld>
            <a:endParaRPr lang="en-US"/>
          </a:p>
        </p:txBody>
      </p:sp>
      <p:sp>
        <p:nvSpPr>
          <p:cNvPr id="8" name="Content Placeholder 2"/>
          <p:cNvSpPr>
            <a:spLocks noGrp="1"/>
          </p:cNvSpPr>
          <p:nvPr>
            <p:ph idx="1"/>
          </p:nvPr>
        </p:nvSpPr>
        <p:spPr>
          <a:xfrm>
            <a:off x="533400" y="1371601"/>
            <a:ext cx="8229600" cy="4495800"/>
          </a:xfrm>
          <a:prstGeom prst="rect">
            <a:avLst/>
          </a:prstGeom>
        </p:spPr>
        <p:txBody>
          <a:bodyPr/>
          <a:lstStyle>
            <a:lvl1pPr>
              <a:defRPr>
                <a:solidFill>
                  <a:schemeClr val="tx1">
                    <a:lumMod val="75000"/>
                    <a:lumOff val="25000"/>
                  </a:schemeClr>
                </a:solidFill>
              </a:defRPr>
            </a:lvl1pPr>
          </a:lstStyle>
          <a:p>
            <a:endParaRPr lang="en-US" dirty="0"/>
          </a:p>
        </p:txBody>
      </p:sp>
      <p:sp>
        <p:nvSpPr>
          <p:cNvPr id="7" name="Footer Placeholder 4"/>
          <p:cNvSpPr>
            <a:spLocks noGrp="1"/>
          </p:cNvSpPr>
          <p:nvPr>
            <p:ph type="ftr" sz="quarter" idx="11"/>
          </p:nvPr>
        </p:nvSpPr>
        <p:spPr>
          <a:xfrm>
            <a:off x="1031964" y="6207036"/>
            <a:ext cx="6629400" cy="365125"/>
          </a:xfrm>
          <a:prstGeom prst="rect">
            <a:avLst/>
          </a:prstGeom>
        </p:spPr>
        <p:txBody>
          <a:bodyPr/>
          <a:lstStyle>
            <a:lvl1pPr>
              <a:defRPr sz="1600">
                <a:solidFill>
                  <a:srgbClr val="112E51"/>
                </a:solidFill>
              </a:defRPr>
            </a:lvl1pPr>
          </a:lstStyle>
          <a:p>
            <a:r>
              <a:rPr lang="en-US" smtClean="0"/>
              <a:t>The Enhanced AMS 2.0: The Foundation</a:t>
            </a:r>
            <a:endParaRPr lang="en-US" dirty="0"/>
          </a:p>
        </p:txBody>
      </p:sp>
    </p:spTree>
    <p:extLst>
      <p:ext uri="{BB962C8B-B14F-4D97-AF65-F5344CB8AC3E}">
        <p14:creationId xmlns:p14="http://schemas.microsoft.com/office/powerpoint/2010/main" val="1080065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 y="0"/>
            <a:ext cx="9143492" cy="6858000"/>
          </a:xfrm>
          <a:prstGeom prst="rect">
            <a:avLst/>
          </a:prstGeom>
        </p:spPr>
      </p:pic>
      <p:sp>
        <p:nvSpPr>
          <p:cNvPr id="7" name="Rectangle 6"/>
          <p:cNvSpPr/>
          <p:nvPr userDrawn="1"/>
        </p:nvSpPr>
        <p:spPr>
          <a:xfrm>
            <a:off x="0" y="1664346"/>
            <a:ext cx="9144000" cy="66870"/>
          </a:xfrm>
          <a:prstGeom prst="rect">
            <a:avLst/>
          </a:prstGeom>
          <a:solidFill>
            <a:srgbClr val="545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1041"/>
          <a:stretch/>
        </p:blipFill>
        <p:spPr>
          <a:xfrm>
            <a:off x="457201" y="6150871"/>
            <a:ext cx="2491562" cy="451105"/>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981" y="572357"/>
            <a:ext cx="427575" cy="531712"/>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74573" y="600050"/>
            <a:ext cx="543964" cy="513335"/>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67580" y="560289"/>
            <a:ext cx="595420" cy="539063"/>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29200" y="2021387"/>
            <a:ext cx="3947168" cy="3938024"/>
          </a:xfrm>
          <a:prstGeom prst="rect">
            <a:avLst/>
          </a:prstGeom>
        </p:spPr>
      </p:pic>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1000" y="426829"/>
            <a:ext cx="2790648" cy="904520"/>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72990" y="5828957"/>
            <a:ext cx="1103378" cy="841250"/>
          </a:xfrm>
          <a:prstGeom prst="rect">
            <a:avLst/>
          </a:prstGeom>
        </p:spPr>
      </p:pic>
    </p:spTree>
    <p:extLst>
      <p:ext uri="{BB962C8B-B14F-4D97-AF65-F5344CB8AC3E}">
        <p14:creationId xmlns:p14="http://schemas.microsoft.com/office/powerpoint/2010/main" val="3631940299"/>
      </p:ext>
    </p:extLst>
  </p:cSld>
  <p:clrMap bg1="lt1" tx1="dk1" bg2="lt2" tx2="dk2" accent1="accent1" accent2="accent2" accent3="accent3" accent4="accent4" accent5="accent5" accent6="accent6" hlink="hlink" folHlink="folHlink"/>
  <p:sldLayoutIdLst>
    <p:sldLayoutId id="2147483673" r:id="rId1"/>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74694"/>
            <a:ext cx="9144000" cy="4723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1026"/>
            <a:ext cx="9144000" cy="841108"/>
          </a:xfrm>
          <a:prstGeom prst="rect">
            <a:avLst/>
          </a:prstGeom>
        </p:spPr>
      </p:pic>
      <p:sp>
        <p:nvSpPr>
          <p:cNvPr id="6" name="Slide Number Placeholder 5"/>
          <p:cNvSpPr>
            <a:spLocks noGrp="1"/>
          </p:cNvSpPr>
          <p:nvPr>
            <p:ph type="sldNum" sz="quarter" idx="4"/>
          </p:nvPr>
        </p:nvSpPr>
        <p:spPr>
          <a:xfrm>
            <a:off x="8274558" y="6167295"/>
            <a:ext cx="762000" cy="425450"/>
          </a:xfrm>
          <a:prstGeom prst="rect">
            <a:avLst/>
          </a:prstGeom>
        </p:spPr>
        <p:txBody>
          <a:bodyPr vert="horz" lIns="91440" tIns="45720" rIns="91440" bIns="45720" rtlCol="0" anchor="ctr"/>
          <a:lstStyle>
            <a:lvl1pPr algn="ctr">
              <a:defRPr sz="1400">
                <a:solidFill>
                  <a:srgbClr val="112E51"/>
                </a:solidFill>
              </a:defRPr>
            </a:lvl1pPr>
          </a:lstStyle>
          <a:p>
            <a:fld id="{3FBBE826-F6C8-4C6E-8078-D92BC6A88C7C}" type="slidenum">
              <a:rPr lang="en-US" smtClean="0"/>
              <a:pPr/>
              <a:t>‹#›</a:t>
            </a:fld>
            <a:endParaRPr lang="en-US"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429" y="6027975"/>
            <a:ext cx="710185" cy="704089"/>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58200" y="6167295"/>
            <a:ext cx="394717" cy="451105"/>
          </a:xfrm>
          <a:prstGeom prst="rect">
            <a:avLst/>
          </a:prstGeom>
        </p:spPr>
      </p:pic>
    </p:spTree>
    <p:extLst>
      <p:ext uri="{BB962C8B-B14F-4D97-AF65-F5344CB8AC3E}">
        <p14:creationId xmlns:p14="http://schemas.microsoft.com/office/powerpoint/2010/main" val="1823467139"/>
      </p:ext>
    </p:extLst>
  </p:cSld>
  <p:clrMap bg1="lt1" tx1="dk1" bg2="lt2" tx2="dk2" accent1="accent1" accent2="accent2" accent3="accent3" accent4="accent4" accent5="accent5" accent6="accent6" hlink="hlink" folHlink="folHlink"/>
  <p:sldLayoutIdLst>
    <p:sldLayoutId id="2147483676" r:id="rId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3600" b="0" kern="1200">
          <a:solidFill>
            <a:srgbClr val="112E5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clkc.ohs.acf.hhs.gov/federal-monitoring" TargetMode="External"/><Relationship Id="rId3" Type="http://schemas.openxmlformats.org/officeDocument/2006/relationships/hyperlink" Target="https://vts.inxpo.com/scripts/Server.nxp?LASCmd=L:0&amp;AI=1&amp;ShowKey=43448&amp;LoginType=0&amp;InitialDisplay=1&amp;ClientBrowser=0&amp;DisplayItem=NULL&amp;LangLocaleID=0&amp;SSO=1&amp;RFR=NULL&amp;RandomValue=15054227530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s://eclkc.ohs.acf.hhs.gov/federal-monitoring" TargetMode="External"/><Relationship Id="rId4" Type="http://schemas.openxmlformats.org/officeDocument/2006/relationships/hyperlink" Target="https://vts.inxpo.com/scripts/Server.nxp?LASCmd=L:0&amp;AI=1&amp;ShowKey=43448&amp;LoginType=0&amp;InitialDisplay=1&amp;ClientBrowser=0&amp;DisplayItem=NULL&amp;LangLocaleID=0&amp;SSO=1&amp;RFR=NULL&amp;RandomValue=1505422753028"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3.emf"/><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873" y="2057400"/>
            <a:ext cx="391232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A9353B"/>
                </a:solidFill>
                <a:effectLst/>
                <a:uLnTx/>
                <a:uFillTx/>
                <a:latin typeface="Calibri"/>
                <a:ea typeface="MS UI Gothic" panose="020B0600070205080204" pitchFamily="34" charset="-128"/>
                <a:cs typeface="Aharoni" panose="02010803020104030203" pitchFamily="2" charset="-79"/>
              </a:rPr>
              <a:t>The Enhanced AMS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A9353B"/>
                </a:solidFill>
                <a:latin typeface="Calibri"/>
                <a:ea typeface="MS UI Gothic" panose="020B0600070205080204" pitchFamily="34" charset="-128"/>
                <a:cs typeface="Aharoni" panose="02010803020104030203" pitchFamily="2" charset="-79"/>
              </a:rPr>
              <a:t>The </a:t>
            </a:r>
            <a:r>
              <a:rPr lang="en-US" sz="4000" dirty="0" smtClean="0">
                <a:solidFill>
                  <a:srgbClr val="A9353B"/>
                </a:solidFill>
                <a:latin typeface="Calibri"/>
                <a:ea typeface="MS UI Gothic" panose="020B0600070205080204" pitchFamily="34" charset="-128"/>
                <a:cs typeface="Aharoni" panose="02010803020104030203" pitchFamily="2" charset="-79"/>
              </a:rPr>
              <a:t>Foundation</a:t>
            </a:r>
          </a:p>
        </p:txBody>
      </p:sp>
    </p:spTree>
    <p:extLst>
      <p:ext uri="{BB962C8B-B14F-4D97-AF65-F5344CB8AC3E}">
        <p14:creationId xmlns:p14="http://schemas.microsoft.com/office/powerpoint/2010/main" val="38360112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02E50"/>
                </a:solidFill>
                <a:ea typeface="Open Sans" panose="020B0606030504020204" pitchFamily="34" charset="0"/>
                <a:cs typeface="Open Sans" panose="020B0606030504020204" pitchFamily="34" charset="0"/>
              </a:rPr>
              <a:t>AMS 2.0: FAs </a:t>
            </a:r>
            <a:r>
              <a:rPr lang="en-US" dirty="0">
                <a:solidFill>
                  <a:srgbClr val="102E50"/>
                </a:solidFill>
                <a:ea typeface="Open Sans" panose="020B0606030504020204" pitchFamily="34" charset="0"/>
                <a:cs typeface="Open Sans" panose="020B0606030504020204" pitchFamily="34" charset="0"/>
              </a:rPr>
              <a:t>1 </a:t>
            </a:r>
            <a:r>
              <a:rPr lang="en-US" dirty="0" smtClean="0">
                <a:solidFill>
                  <a:srgbClr val="102E50"/>
                </a:solidFill>
                <a:ea typeface="Open Sans" panose="020B0606030504020204" pitchFamily="34" charset="0"/>
                <a:cs typeface="Open Sans" panose="020B0606030504020204" pitchFamily="34" charset="0"/>
              </a:rPr>
              <a:t>and </a:t>
            </a:r>
            <a:r>
              <a:rPr lang="en-US" dirty="0">
                <a:solidFill>
                  <a:srgbClr val="102E50"/>
                </a:solidFill>
                <a:ea typeface="Open Sans" panose="020B0606030504020204" pitchFamily="34" charset="0"/>
                <a:cs typeface="Open Sans" panose="020B0606030504020204" pitchFamily="34" charset="0"/>
              </a:rPr>
              <a:t>2</a:t>
            </a: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4" name="Content Placeholder 3"/>
          <p:cNvSpPr>
            <a:spLocks noGrp="1"/>
          </p:cNvSpPr>
          <p:nvPr>
            <p:ph idx="1"/>
          </p:nvPr>
        </p:nvSpPr>
        <p:spPr>
          <a:xfrm>
            <a:off x="533401" y="1281349"/>
            <a:ext cx="5488258" cy="4495800"/>
          </a:xfrm>
        </p:spPr>
        <p:txBody>
          <a:bodyPr/>
          <a:lstStyle/>
          <a:p>
            <a:r>
              <a:rPr lang="en-US" sz="2200" dirty="0" smtClean="0">
                <a:ea typeface="Open Sans" panose="020B0606030504020204" pitchFamily="34" charset="0"/>
                <a:cs typeface="Open Sans" panose="020B0606030504020204" pitchFamily="34" charset="0"/>
              </a:rPr>
              <a:t>To </a:t>
            </a:r>
            <a:r>
              <a:rPr lang="en-US" sz="2200" dirty="0">
                <a:ea typeface="Open Sans" panose="020B0606030504020204" pitchFamily="34" charset="0"/>
                <a:cs typeface="Open Sans" panose="020B0606030504020204" pitchFamily="34" charset="0"/>
              </a:rPr>
              <a:t>look at sustained implementation over time and to reduce burden, reviews no longer will be divided into multiple single content area </a:t>
            </a:r>
            <a:r>
              <a:rPr lang="en-US" sz="2200" dirty="0" smtClean="0">
                <a:ea typeface="Open Sans" panose="020B0606030504020204" pitchFamily="34" charset="0"/>
                <a:cs typeface="Open Sans" panose="020B0606030504020204" pitchFamily="34" charset="0"/>
              </a:rPr>
              <a:t>reviews. </a:t>
            </a:r>
            <a:endParaRPr lang="en-US" sz="2200" dirty="0">
              <a:ea typeface="Open Sans" panose="020B0606030504020204" pitchFamily="34" charset="0"/>
              <a:cs typeface="Open Sans" panose="020B0606030504020204" pitchFamily="34" charset="0"/>
            </a:endParaRPr>
          </a:p>
          <a:p>
            <a:r>
              <a:rPr lang="en-US" sz="2200" dirty="0">
                <a:ea typeface="Open Sans" panose="020B0606030504020204" pitchFamily="34" charset="0"/>
                <a:cs typeface="Open Sans" panose="020B0606030504020204" pitchFamily="34" charset="0"/>
              </a:rPr>
              <a:t>Instead, the </a:t>
            </a:r>
            <a:r>
              <a:rPr lang="en-US" sz="2200" dirty="0">
                <a:solidFill>
                  <a:srgbClr val="215D77"/>
                </a:solidFill>
                <a:ea typeface="Open Sans" panose="020B0606030504020204" pitchFamily="34" charset="0"/>
                <a:cs typeface="Open Sans" panose="020B0606030504020204" pitchFamily="34" charset="0"/>
              </a:rPr>
              <a:t>FA 1 </a:t>
            </a:r>
            <a:r>
              <a:rPr lang="en-US" sz="2200" dirty="0">
                <a:ea typeface="Open Sans" panose="020B0606030504020204" pitchFamily="34" charset="0"/>
                <a:cs typeface="Open Sans" panose="020B0606030504020204" pitchFamily="34" charset="0"/>
              </a:rPr>
              <a:t>review will take a systemic view of a grantee’s program structure, systems, </a:t>
            </a:r>
            <a:r>
              <a:rPr lang="en-US" sz="2200" dirty="0" smtClean="0">
                <a:ea typeface="Open Sans" panose="020B0606030504020204" pitchFamily="34" charset="0"/>
                <a:cs typeface="Open Sans" panose="020B0606030504020204" pitchFamily="34" charset="0"/>
              </a:rPr>
              <a:t>services, </a:t>
            </a:r>
            <a:r>
              <a:rPr lang="en-US" sz="2200" dirty="0">
                <a:ea typeface="Open Sans" panose="020B0606030504020204" pitchFamily="34" charset="0"/>
                <a:cs typeface="Open Sans" panose="020B0606030504020204" pitchFamily="34" charset="0"/>
              </a:rPr>
              <a:t>and staffing. </a:t>
            </a:r>
          </a:p>
          <a:p>
            <a:r>
              <a:rPr lang="en-US" sz="2200" dirty="0">
                <a:ea typeface="Open Sans" panose="020B0606030504020204" pitchFamily="34" charset="0"/>
                <a:cs typeface="Open Sans" panose="020B0606030504020204" pitchFamily="34" charset="0"/>
              </a:rPr>
              <a:t>The</a:t>
            </a:r>
            <a:r>
              <a:rPr lang="en-US" sz="2200" dirty="0">
                <a:solidFill>
                  <a:srgbClr val="215D77"/>
                </a:solidFill>
                <a:ea typeface="Open Sans" panose="020B0606030504020204" pitchFamily="34" charset="0"/>
                <a:cs typeface="Open Sans" panose="020B0606030504020204" pitchFamily="34" charset="0"/>
              </a:rPr>
              <a:t> </a:t>
            </a:r>
            <a:r>
              <a:rPr lang="en-US" sz="2200" dirty="0">
                <a:solidFill>
                  <a:srgbClr val="115F9F"/>
                </a:solidFill>
                <a:ea typeface="Open Sans" panose="020B0606030504020204" pitchFamily="34" charset="0"/>
                <a:cs typeface="Open Sans" panose="020B0606030504020204" pitchFamily="34" charset="0"/>
              </a:rPr>
              <a:t>FA 2 </a:t>
            </a:r>
            <a:r>
              <a:rPr lang="en-US" sz="2200" dirty="0">
                <a:ea typeface="Open Sans" panose="020B0606030504020204" pitchFamily="34" charset="0"/>
                <a:cs typeface="Open Sans" panose="020B0606030504020204" pitchFamily="34" charset="0"/>
              </a:rPr>
              <a:t>review allows grantees to demonstrate progress and program improvements across multiple years of program implementation, instead of a one-time snap shot. </a:t>
            </a:r>
          </a:p>
          <a:p>
            <a:r>
              <a:rPr lang="en-US" sz="2200" dirty="0">
                <a:solidFill>
                  <a:srgbClr val="B1373E"/>
                </a:solidFill>
                <a:ea typeface="Open Sans" panose="020B0606030504020204" pitchFamily="34" charset="0"/>
                <a:cs typeface="Open Sans" panose="020B0606030504020204" pitchFamily="34" charset="0"/>
              </a:rPr>
              <a:t>CLASS</a:t>
            </a:r>
            <a:r>
              <a:rPr lang="en-US" sz="2200" baseline="30000" dirty="0">
                <a:solidFill>
                  <a:srgbClr val="B1373E"/>
                </a:solidFill>
                <a:ea typeface="Open Sans" panose="020B0606030504020204" pitchFamily="34" charset="0"/>
                <a:cs typeface="Open Sans" panose="020B0606030504020204" pitchFamily="34" charset="0"/>
              </a:rPr>
              <a:t>®</a:t>
            </a:r>
            <a:r>
              <a:rPr lang="en-US" sz="2200" dirty="0">
                <a:solidFill>
                  <a:srgbClr val="B1373E"/>
                </a:solidFill>
                <a:ea typeface="Open Sans" panose="020B0606030504020204" pitchFamily="34" charset="0"/>
                <a:cs typeface="Open Sans" panose="020B0606030504020204" pitchFamily="34" charset="0"/>
              </a:rPr>
              <a:t> </a:t>
            </a:r>
            <a:r>
              <a:rPr lang="en-US" sz="2200" dirty="0">
                <a:ea typeface="Open Sans" panose="020B0606030504020204" pitchFamily="34" charset="0"/>
                <a:cs typeface="Open Sans" panose="020B0606030504020204" pitchFamily="34" charset="0"/>
              </a:rPr>
              <a:t>remains separate. </a:t>
            </a:r>
          </a:p>
          <a:p>
            <a:endParaRPr lang="en-US" sz="2200" dirty="0">
              <a:ea typeface="Open Sans" panose="020B0606030504020204" pitchFamily="34" charset="0"/>
              <a:cs typeface="Open Sans" panose="020B0606030504020204" pitchFamily="34" charset="0"/>
            </a:endParaRPr>
          </a:p>
          <a:p>
            <a:endParaRPr lang="en-US" sz="2200" dirty="0"/>
          </a:p>
        </p:txBody>
      </p:sp>
      <p:sp>
        <p:nvSpPr>
          <p:cNvPr id="5" name="Footer Placeholder 4"/>
          <p:cNvSpPr>
            <a:spLocks noGrp="1"/>
          </p:cNvSpPr>
          <p:nvPr>
            <p:ph type="ftr" sz="quarter" idx="11"/>
          </p:nvPr>
        </p:nvSpPr>
        <p:spPr/>
        <p:txBody>
          <a:bodyPr/>
          <a:lstStyle/>
          <a:p>
            <a:r>
              <a:rPr lang="en-US" smtClean="0"/>
              <a:t>The Enhanced AMS 2.0: The Foundation</a:t>
            </a:r>
            <a:endParaRPr lang="en-US" dirty="0"/>
          </a:p>
        </p:txBody>
      </p:sp>
      <p:grpSp>
        <p:nvGrpSpPr>
          <p:cNvPr id="10" name="Group 9"/>
          <p:cNvGrpSpPr/>
          <p:nvPr/>
        </p:nvGrpSpPr>
        <p:grpSpPr>
          <a:xfrm>
            <a:off x="6232723" y="1473201"/>
            <a:ext cx="2442926" cy="3065345"/>
            <a:chOff x="6232723" y="1371600"/>
            <a:chExt cx="2164953" cy="2539999"/>
          </a:xfrm>
        </p:grpSpPr>
        <p:sp>
          <p:nvSpPr>
            <p:cNvPr id="11" name="Freeform 10"/>
            <p:cNvSpPr/>
            <p:nvPr/>
          </p:nvSpPr>
          <p:spPr>
            <a:xfrm>
              <a:off x="6232723" y="1371600"/>
              <a:ext cx="2164953" cy="1016000"/>
            </a:xfrm>
            <a:custGeom>
              <a:avLst/>
              <a:gdLst>
                <a:gd name="connsiteX0" fmla="*/ 0 w 2164953"/>
                <a:gd name="connsiteY0" fmla="*/ 101600 h 1016000"/>
                <a:gd name="connsiteX1" fmla="*/ 101600 w 2164953"/>
                <a:gd name="connsiteY1" fmla="*/ 0 h 1016000"/>
                <a:gd name="connsiteX2" fmla="*/ 2063353 w 2164953"/>
                <a:gd name="connsiteY2" fmla="*/ 0 h 1016000"/>
                <a:gd name="connsiteX3" fmla="*/ 2164953 w 2164953"/>
                <a:gd name="connsiteY3" fmla="*/ 101600 h 1016000"/>
                <a:gd name="connsiteX4" fmla="*/ 2164953 w 2164953"/>
                <a:gd name="connsiteY4" fmla="*/ 914400 h 1016000"/>
                <a:gd name="connsiteX5" fmla="*/ 2063353 w 2164953"/>
                <a:gd name="connsiteY5" fmla="*/ 1016000 h 1016000"/>
                <a:gd name="connsiteX6" fmla="*/ 101600 w 2164953"/>
                <a:gd name="connsiteY6" fmla="*/ 1016000 h 1016000"/>
                <a:gd name="connsiteX7" fmla="*/ 0 w 2164953"/>
                <a:gd name="connsiteY7" fmla="*/ 914400 h 1016000"/>
                <a:gd name="connsiteX8" fmla="*/ 0 w 2164953"/>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953" h="1016000">
                  <a:moveTo>
                    <a:pt x="0" y="101600"/>
                  </a:moveTo>
                  <a:cubicBezTo>
                    <a:pt x="0" y="45488"/>
                    <a:pt x="45488" y="0"/>
                    <a:pt x="101600" y="0"/>
                  </a:cubicBezTo>
                  <a:lnTo>
                    <a:pt x="2063353" y="0"/>
                  </a:lnTo>
                  <a:cubicBezTo>
                    <a:pt x="2119465" y="0"/>
                    <a:pt x="2164953" y="45488"/>
                    <a:pt x="2164953" y="101600"/>
                  </a:cubicBezTo>
                  <a:lnTo>
                    <a:pt x="2164953" y="914400"/>
                  </a:lnTo>
                  <a:cubicBezTo>
                    <a:pt x="2164953" y="970512"/>
                    <a:pt x="2119465" y="1016000"/>
                    <a:pt x="2063353" y="1016000"/>
                  </a:cubicBezTo>
                  <a:lnTo>
                    <a:pt x="101600" y="1016000"/>
                  </a:lnTo>
                  <a:cubicBezTo>
                    <a:pt x="45488" y="1016000"/>
                    <a:pt x="0" y="970512"/>
                    <a:pt x="0" y="914400"/>
                  </a:cubicBezTo>
                  <a:lnTo>
                    <a:pt x="0" y="101600"/>
                  </a:lnTo>
                  <a:close/>
                </a:path>
              </a:pathLst>
            </a:custGeom>
            <a:solidFill>
              <a:srgbClr val="5080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38" tIns="98338" rIns="98338" bIns="9833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ea typeface="Open Sans" panose="020B0606030504020204" pitchFamily="34" charset="0"/>
                  <a:cs typeface="Open Sans" panose="020B0606030504020204" pitchFamily="34" charset="0"/>
                </a:rPr>
                <a:t>FA </a:t>
              </a:r>
              <a:r>
                <a:rPr kumimoji="0" lang="en-US" sz="18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1</a:t>
              </a:r>
              <a:r>
                <a:rPr kumimoji="0" lang="en-US" sz="18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a:r>
              <a:br>
                <a:rPr kumimoji="0" lang="en-US" sz="18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br>
              <a:r>
                <a:rPr kumimoji="0" lang="en-US" sz="1400" b="0" i="1"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Infrastructure</a:t>
              </a:r>
            </a:p>
          </p:txBody>
        </p:sp>
        <p:sp>
          <p:nvSpPr>
            <p:cNvPr id="12" name="Freeform 11"/>
            <p:cNvSpPr/>
            <p:nvPr/>
          </p:nvSpPr>
          <p:spPr>
            <a:xfrm>
              <a:off x="7086599" y="2451099"/>
              <a:ext cx="457201" cy="381000"/>
            </a:xfrm>
            <a:custGeom>
              <a:avLst/>
              <a:gdLst>
                <a:gd name="connsiteX0" fmla="*/ 0 w 380999"/>
                <a:gd name="connsiteY0" fmla="*/ 91440 h 457200"/>
                <a:gd name="connsiteX1" fmla="*/ 190500 w 380999"/>
                <a:gd name="connsiteY1" fmla="*/ 91440 h 457200"/>
                <a:gd name="connsiteX2" fmla="*/ 190500 w 380999"/>
                <a:gd name="connsiteY2" fmla="*/ 0 h 457200"/>
                <a:gd name="connsiteX3" fmla="*/ 380999 w 380999"/>
                <a:gd name="connsiteY3" fmla="*/ 228600 h 457200"/>
                <a:gd name="connsiteX4" fmla="*/ 190500 w 380999"/>
                <a:gd name="connsiteY4" fmla="*/ 457200 h 457200"/>
                <a:gd name="connsiteX5" fmla="*/ 190500 w 380999"/>
                <a:gd name="connsiteY5" fmla="*/ 365760 h 457200"/>
                <a:gd name="connsiteX6" fmla="*/ 0 w 380999"/>
                <a:gd name="connsiteY6" fmla="*/ 365760 h 457200"/>
                <a:gd name="connsiteX7" fmla="*/ 0 w 380999"/>
                <a:gd name="connsiteY7" fmla="*/ 9144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999" h="457200">
                  <a:moveTo>
                    <a:pt x="304799" y="1"/>
                  </a:moveTo>
                  <a:lnTo>
                    <a:pt x="304799" y="228601"/>
                  </a:lnTo>
                  <a:lnTo>
                    <a:pt x="380999" y="228601"/>
                  </a:lnTo>
                  <a:lnTo>
                    <a:pt x="190500" y="457199"/>
                  </a:lnTo>
                  <a:lnTo>
                    <a:pt x="0" y="228601"/>
                  </a:lnTo>
                  <a:lnTo>
                    <a:pt x="76200" y="228601"/>
                  </a:lnTo>
                  <a:lnTo>
                    <a:pt x="76200" y="1"/>
                  </a:lnTo>
                  <a:lnTo>
                    <a:pt x="304799" y="1"/>
                  </a:lnTo>
                  <a:close/>
                </a:path>
              </a:pathLst>
            </a:custGeom>
            <a:solidFill>
              <a:schemeClr val="tx2">
                <a:lumMod val="40000"/>
                <a:lumOff val="6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1441" tIns="0" rIns="91440" bIns="114301"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white"/>
                </a:solidFill>
                <a:effectLst/>
                <a:uLnTx/>
                <a:uFillTx/>
                <a:ea typeface="Open Sans" panose="020B0606030504020204" pitchFamily="34" charset="0"/>
                <a:cs typeface="Open Sans" panose="020B0606030504020204" pitchFamily="34" charset="0"/>
              </a:endParaRPr>
            </a:p>
          </p:txBody>
        </p:sp>
        <p:sp>
          <p:nvSpPr>
            <p:cNvPr id="13" name="Freeform 12"/>
            <p:cNvSpPr/>
            <p:nvPr/>
          </p:nvSpPr>
          <p:spPr>
            <a:xfrm>
              <a:off x="6232723" y="2895599"/>
              <a:ext cx="2164953" cy="1016000"/>
            </a:xfrm>
            <a:custGeom>
              <a:avLst/>
              <a:gdLst>
                <a:gd name="connsiteX0" fmla="*/ 0 w 2164953"/>
                <a:gd name="connsiteY0" fmla="*/ 101600 h 1016000"/>
                <a:gd name="connsiteX1" fmla="*/ 101600 w 2164953"/>
                <a:gd name="connsiteY1" fmla="*/ 0 h 1016000"/>
                <a:gd name="connsiteX2" fmla="*/ 2063353 w 2164953"/>
                <a:gd name="connsiteY2" fmla="*/ 0 h 1016000"/>
                <a:gd name="connsiteX3" fmla="*/ 2164953 w 2164953"/>
                <a:gd name="connsiteY3" fmla="*/ 101600 h 1016000"/>
                <a:gd name="connsiteX4" fmla="*/ 2164953 w 2164953"/>
                <a:gd name="connsiteY4" fmla="*/ 914400 h 1016000"/>
                <a:gd name="connsiteX5" fmla="*/ 2063353 w 2164953"/>
                <a:gd name="connsiteY5" fmla="*/ 1016000 h 1016000"/>
                <a:gd name="connsiteX6" fmla="*/ 101600 w 2164953"/>
                <a:gd name="connsiteY6" fmla="*/ 1016000 h 1016000"/>
                <a:gd name="connsiteX7" fmla="*/ 0 w 2164953"/>
                <a:gd name="connsiteY7" fmla="*/ 914400 h 1016000"/>
                <a:gd name="connsiteX8" fmla="*/ 0 w 2164953"/>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953" h="1016000">
                  <a:moveTo>
                    <a:pt x="0" y="101600"/>
                  </a:moveTo>
                  <a:cubicBezTo>
                    <a:pt x="0" y="45488"/>
                    <a:pt x="45488" y="0"/>
                    <a:pt x="101600" y="0"/>
                  </a:cubicBezTo>
                  <a:lnTo>
                    <a:pt x="2063353" y="0"/>
                  </a:lnTo>
                  <a:cubicBezTo>
                    <a:pt x="2119465" y="0"/>
                    <a:pt x="2164953" y="45488"/>
                    <a:pt x="2164953" y="101600"/>
                  </a:cubicBezTo>
                  <a:lnTo>
                    <a:pt x="2164953" y="914400"/>
                  </a:lnTo>
                  <a:cubicBezTo>
                    <a:pt x="2164953" y="970512"/>
                    <a:pt x="2119465" y="1016000"/>
                    <a:pt x="2063353" y="1016000"/>
                  </a:cubicBezTo>
                  <a:lnTo>
                    <a:pt x="101600" y="1016000"/>
                  </a:lnTo>
                  <a:cubicBezTo>
                    <a:pt x="45488" y="1016000"/>
                    <a:pt x="0" y="970512"/>
                    <a:pt x="0" y="914400"/>
                  </a:cubicBezTo>
                  <a:lnTo>
                    <a:pt x="0" y="101600"/>
                  </a:lnTo>
                  <a:close/>
                </a:path>
              </a:pathLst>
            </a:custGeom>
            <a:solidFill>
              <a:srgbClr val="115F9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38" tIns="98338" rIns="98338" bIns="9833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ea typeface="Open Sans" panose="020B0606030504020204" pitchFamily="34" charset="0"/>
                  <a:cs typeface="Open Sans" panose="020B0606030504020204" pitchFamily="34" charset="0"/>
                </a:rPr>
                <a:t>FA </a:t>
              </a:r>
              <a:r>
                <a:rPr kumimoji="0" lang="en-US" sz="18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2</a:t>
              </a:r>
              <a:br>
                <a:rPr kumimoji="0" lang="en-US" sz="18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br>
              <a:r>
                <a:rPr kumimoji="0" lang="en-US" sz="1400" b="0" i="1"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Implementation</a:t>
              </a:r>
            </a:p>
          </p:txBody>
        </p:sp>
      </p:grpSp>
    </p:spTree>
    <p:extLst>
      <p:ext uri="{BB962C8B-B14F-4D97-AF65-F5344CB8AC3E}">
        <p14:creationId xmlns:p14="http://schemas.microsoft.com/office/powerpoint/2010/main" val="700368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02E50"/>
                </a:solidFill>
                <a:ea typeface="Open Sans" panose="020B0606030504020204" pitchFamily="34" charset="0"/>
                <a:cs typeface="Open Sans" panose="020B0606030504020204" pitchFamily="34" charset="0"/>
              </a:rPr>
              <a:t>AMS </a:t>
            </a:r>
            <a:r>
              <a:rPr lang="en-US" dirty="0">
                <a:solidFill>
                  <a:srgbClr val="102E50"/>
                </a:solidFill>
                <a:ea typeface="Open Sans" panose="020B0606030504020204" pitchFamily="34" charset="0"/>
                <a:cs typeface="Open Sans" panose="020B0606030504020204" pitchFamily="34" charset="0"/>
              </a:rPr>
              <a:t>2.0 </a:t>
            </a:r>
            <a:r>
              <a:rPr lang="en-US" dirty="0" smtClean="0">
                <a:solidFill>
                  <a:srgbClr val="102E50"/>
                </a:solidFill>
                <a:ea typeface="Open Sans" panose="020B0606030504020204" pitchFamily="34" charset="0"/>
                <a:cs typeface="Open Sans" panose="020B0606030504020204" pitchFamily="34" charset="0"/>
              </a:rPr>
              <a:t>FAs: Introduction to FA 1</a:t>
            </a:r>
            <a:endParaRPr lang="en-US" dirty="0">
              <a:solidFill>
                <a:srgbClr val="102E50"/>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5" name="Content Placeholder 4"/>
          <p:cNvSpPr>
            <a:spLocks noGrp="1"/>
          </p:cNvSpPr>
          <p:nvPr>
            <p:ph idx="1"/>
          </p:nvPr>
        </p:nvSpPr>
        <p:spPr>
          <a:xfrm>
            <a:off x="1200340" y="1300509"/>
            <a:ext cx="7836218" cy="869304"/>
          </a:xfrm>
        </p:spPr>
        <p:txBody>
          <a:bodyPr/>
          <a:lstStyle/>
          <a:p>
            <a:pPr marL="0" indent="0">
              <a:buNone/>
            </a:pPr>
            <a:r>
              <a:rPr lang="en-US" sz="2400" dirty="0">
                <a:ea typeface="Open Sans" panose="020B0606030504020204" pitchFamily="34" charset="0"/>
                <a:cs typeface="Open Sans" panose="020B0606030504020204" pitchFamily="34" charset="0"/>
              </a:rPr>
              <a:t>FA 1 is an opportunity for grantees to share the information used to inform their program design, including:</a:t>
            </a:r>
          </a:p>
          <a:p>
            <a:pPr marL="0" indent="0">
              <a:buNone/>
            </a:pPr>
            <a:endParaRPr lang="en-US" sz="2400" dirty="0">
              <a:ea typeface="Open Sans" panose="020B0606030504020204" pitchFamily="34" charset="0"/>
              <a:cs typeface="Open Sans" panose="020B0606030504020204" pitchFamily="34" charset="0"/>
            </a:endParaRPr>
          </a:p>
        </p:txBody>
      </p:sp>
      <p:sp>
        <p:nvSpPr>
          <p:cNvPr id="15" name="Footer Placeholder 14"/>
          <p:cNvSpPr>
            <a:spLocks noGrp="1"/>
          </p:cNvSpPr>
          <p:nvPr>
            <p:ph type="ftr" sz="quarter" idx="11"/>
          </p:nvPr>
        </p:nvSpPr>
        <p:spPr/>
        <p:txBody>
          <a:bodyPr/>
          <a:lstStyle/>
          <a:p>
            <a:r>
              <a:rPr lang="en-US" smtClean="0"/>
              <a:t>The Enhanced AMS 2.0: The Foundation</a:t>
            </a:r>
            <a:endParaRPr lang="en-US" dirty="0"/>
          </a:p>
        </p:txBody>
      </p:sp>
      <p:grpSp>
        <p:nvGrpSpPr>
          <p:cNvPr id="31" name="Group 30"/>
          <p:cNvGrpSpPr/>
          <p:nvPr/>
        </p:nvGrpSpPr>
        <p:grpSpPr>
          <a:xfrm>
            <a:off x="616259" y="3515286"/>
            <a:ext cx="3768634" cy="1161308"/>
            <a:chOff x="1565366" y="3464233"/>
            <a:chExt cx="3768634" cy="1161308"/>
          </a:xfrm>
        </p:grpSpPr>
        <p:sp>
          <p:nvSpPr>
            <p:cNvPr id="9" name="Freeform 8"/>
            <p:cNvSpPr/>
            <p:nvPr/>
          </p:nvSpPr>
          <p:spPr>
            <a:xfrm>
              <a:off x="2043565" y="3610805"/>
              <a:ext cx="3290435"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50803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Staffing and program design used to meet these needs.</a:t>
              </a:r>
            </a:p>
          </p:txBody>
        </p:sp>
        <p:sp>
          <p:nvSpPr>
            <p:cNvPr id="10" name="Rectangle 9"/>
            <p:cNvSpPr/>
            <p:nvPr/>
          </p:nvSpPr>
          <p:spPr>
            <a:xfrm>
              <a:off x="1565366" y="3464233"/>
              <a:ext cx="1053216" cy="859536"/>
            </a:xfrm>
            <a:prstGeom prst="rect">
              <a:avLst/>
            </a:prstGeom>
            <a:solidFill>
              <a:srgbClr val="50803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6" name="Picture 22" descr="arrow, diagram, game, obstacle, plan, strategy, tactics icon"/>
            <p:cNvPicPr>
              <a:picLocks noChangeAspect="1" noChangeArrowheads="1"/>
            </p:cNvPicPr>
            <p:nvPr/>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1802547" y="3610805"/>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6259" y="4724575"/>
            <a:ext cx="7689669" cy="1161309"/>
            <a:chOff x="1565365" y="4724575"/>
            <a:chExt cx="7689669" cy="1161309"/>
          </a:xfrm>
        </p:grpSpPr>
        <p:grpSp>
          <p:nvGrpSpPr>
            <p:cNvPr id="32" name="Group 31"/>
            <p:cNvGrpSpPr/>
            <p:nvPr/>
          </p:nvGrpSpPr>
          <p:grpSpPr>
            <a:xfrm>
              <a:off x="1565365" y="4724575"/>
              <a:ext cx="7689669" cy="1161309"/>
              <a:chOff x="1565365" y="4724575"/>
              <a:chExt cx="7689669" cy="1161309"/>
            </a:xfrm>
          </p:grpSpPr>
          <p:sp>
            <p:nvSpPr>
              <p:cNvPr id="11" name="Freeform 10"/>
              <p:cNvSpPr/>
              <p:nvPr/>
            </p:nvSpPr>
            <p:spPr>
              <a:xfrm>
                <a:off x="2043565" y="4871148"/>
                <a:ext cx="7211469"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50803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Approach to education and child development services, health services, and family </a:t>
                </a:r>
                <a:r>
                  <a:rPr kumimoji="0" lang="en-US" sz="16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and </a:t>
                </a: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community </a:t>
                </a:r>
                <a:r>
                  <a:rPr kumimoji="0" lang="en-US" sz="16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engagement.</a:t>
                </a:r>
                <a:endPar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sp>
            <p:nvSpPr>
              <p:cNvPr id="12" name="Rectangle 11"/>
              <p:cNvSpPr/>
              <p:nvPr/>
            </p:nvSpPr>
            <p:spPr>
              <a:xfrm>
                <a:off x="1565365" y="4724575"/>
                <a:ext cx="1053216" cy="859536"/>
              </a:xfrm>
              <a:prstGeom prst="rect">
                <a:avLst/>
              </a:prstGeom>
              <a:solidFill>
                <a:srgbClr val="50803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5" name="Picture 24"/>
            <p:cNvPicPr>
              <a:picLocks noChangeAspect="1"/>
            </p:cNvPicPr>
            <p:nvPr/>
          </p:nvPicPr>
          <p:blipFill>
            <a:blip r:embed="rId4">
              <a:lum bright="70000" contrast="-70000"/>
            </a:blip>
            <a:stretch>
              <a:fillRect/>
            </a:stretch>
          </p:blipFill>
          <p:spPr>
            <a:xfrm>
              <a:off x="1807792" y="4861820"/>
              <a:ext cx="548640" cy="548640"/>
            </a:xfrm>
            <a:prstGeom prst="rect">
              <a:avLst/>
            </a:prstGeom>
          </p:spPr>
        </p:pic>
      </p:grpSp>
      <p:grpSp>
        <p:nvGrpSpPr>
          <p:cNvPr id="13" name="Group 12"/>
          <p:cNvGrpSpPr/>
          <p:nvPr/>
        </p:nvGrpSpPr>
        <p:grpSpPr>
          <a:xfrm>
            <a:off x="616259" y="2334137"/>
            <a:ext cx="3768634" cy="1164506"/>
            <a:chOff x="1565366" y="2209801"/>
            <a:chExt cx="3768634" cy="1164506"/>
          </a:xfrm>
        </p:grpSpPr>
        <p:grpSp>
          <p:nvGrpSpPr>
            <p:cNvPr id="30" name="Group 29"/>
            <p:cNvGrpSpPr/>
            <p:nvPr/>
          </p:nvGrpSpPr>
          <p:grpSpPr>
            <a:xfrm>
              <a:off x="1565366" y="2209801"/>
              <a:ext cx="3768634" cy="1164506"/>
              <a:chOff x="1565366" y="2209801"/>
              <a:chExt cx="3768634" cy="1164506"/>
            </a:xfrm>
          </p:grpSpPr>
          <p:sp>
            <p:nvSpPr>
              <p:cNvPr id="6" name="Freeform 5"/>
              <p:cNvSpPr/>
              <p:nvPr/>
            </p:nvSpPr>
            <p:spPr>
              <a:xfrm>
                <a:off x="2043565" y="2359571"/>
                <a:ext cx="3290435"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50803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Strengths and needs of the community served.</a:t>
                </a:r>
              </a:p>
            </p:txBody>
          </p:sp>
          <p:sp>
            <p:nvSpPr>
              <p:cNvPr id="8" name="Rectangle 7"/>
              <p:cNvSpPr/>
              <p:nvPr/>
            </p:nvSpPr>
            <p:spPr>
              <a:xfrm>
                <a:off x="1565366" y="2209801"/>
                <a:ext cx="1053216" cy="857750"/>
              </a:xfrm>
              <a:prstGeom prst="rect">
                <a:avLst/>
              </a:prstGeom>
              <a:solidFill>
                <a:srgbClr val="50803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6" name="Picture 2" descr="community icon"/>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756827" y="2313139"/>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41776" y="3609364"/>
            <a:ext cx="3768634" cy="1164507"/>
            <a:chOff x="5490882" y="3558606"/>
            <a:chExt cx="3768634" cy="1164507"/>
          </a:xfrm>
        </p:grpSpPr>
        <p:grpSp>
          <p:nvGrpSpPr>
            <p:cNvPr id="41" name="Group 40"/>
            <p:cNvGrpSpPr/>
            <p:nvPr/>
          </p:nvGrpSpPr>
          <p:grpSpPr>
            <a:xfrm>
              <a:off x="5490882" y="3558606"/>
              <a:ext cx="3768634" cy="1164507"/>
              <a:chOff x="1565366" y="2209800"/>
              <a:chExt cx="3768634" cy="1164507"/>
            </a:xfrm>
          </p:grpSpPr>
          <p:sp>
            <p:nvSpPr>
              <p:cNvPr id="42" name="Freeform 41"/>
              <p:cNvSpPr/>
              <p:nvPr/>
            </p:nvSpPr>
            <p:spPr>
              <a:xfrm>
                <a:off x="2043565" y="2359571"/>
                <a:ext cx="3290435"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50803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Program governance and accountability.</a:t>
                </a:r>
              </a:p>
            </p:txBody>
          </p:sp>
          <p:sp>
            <p:nvSpPr>
              <p:cNvPr id="43" name="Rectangle 42"/>
              <p:cNvSpPr/>
              <p:nvPr/>
            </p:nvSpPr>
            <p:spPr>
              <a:xfrm>
                <a:off x="1565366" y="2209800"/>
                <a:ext cx="1053216" cy="859536"/>
              </a:xfrm>
              <a:prstGeom prst="rect">
                <a:avLst/>
              </a:prstGeom>
              <a:solidFill>
                <a:srgbClr val="50803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44" name="Picture 4" descr="Image result for program governance icon"/>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5686446" y="3641815"/>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572000" y="2437475"/>
            <a:ext cx="3768634" cy="1164507"/>
            <a:chOff x="5486400" y="2313139"/>
            <a:chExt cx="3768634" cy="1164507"/>
          </a:xfrm>
        </p:grpSpPr>
        <p:grpSp>
          <p:nvGrpSpPr>
            <p:cNvPr id="27" name="Group 26"/>
            <p:cNvGrpSpPr/>
            <p:nvPr/>
          </p:nvGrpSpPr>
          <p:grpSpPr>
            <a:xfrm>
              <a:off x="5486400" y="2313139"/>
              <a:ext cx="3768634" cy="1164507"/>
              <a:chOff x="1565366" y="2209800"/>
              <a:chExt cx="3768634" cy="1164507"/>
            </a:xfrm>
          </p:grpSpPr>
          <p:sp>
            <p:nvSpPr>
              <p:cNvPr id="28" name="Freeform 27"/>
              <p:cNvSpPr/>
              <p:nvPr/>
            </p:nvSpPr>
            <p:spPr>
              <a:xfrm>
                <a:off x="2043565" y="2359571"/>
                <a:ext cx="3290435"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50803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Fiscal infrastructure and capacity.</a:t>
                </a:r>
              </a:p>
            </p:txBody>
          </p:sp>
          <p:sp>
            <p:nvSpPr>
              <p:cNvPr id="29" name="Rectangle 28"/>
              <p:cNvSpPr/>
              <p:nvPr/>
            </p:nvSpPr>
            <p:spPr>
              <a:xfrm>
                <a:off x="1565366" y="2209800"/>
                <a:ext cx="1053216" cy="859536"/>
              </a:xfrm>
              <a:prstGeom prst="rect">
                <a:avLst/>
              </a:prstGeom>
              <a:solidFill>
                <a:srgbClr val="50803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45" name="Picture 44"/>
            <p:cNvPicPr>
              <a:picLocks noChangeAspect="1"/>
            </p:cNvPicPr>
            <p:nvPr/>
          </p:nvPicPr>
          <p:blipFill>
            <a:blip r:embed="rId7">
              <a:lum bright="70000" contrast="-70000"/>
            </a:blip>
            <a:stretch>
              <a:fillRect/>
            </a:stretch>
          </p:blipFill>
          <p:spPr>
            <a:xfrm>
              <a:off x="5682278" y="2439579"/>
              <a:ext cx="640080" cy="640080"/>
            </a:xfrm>
            <a:prstGeom prst="rect">
              <a:avLst/>
            </a:prstGeom>
          </p:spPr>
        </p:pic>
      </p:gr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094" y="1240956"/>
            <a:ext cx="929364" cy="877035"/>
          </a:xfrm>
          <a:prstGeom prst="rect">
            <a:avLst/>
          </a:prstGeom>
        </p:spPr>
      </p:pic>
    </p:spTree>
    <p:extLst>
      <p:ext uri="{BB962C8B-B14F-4D97-AF65-F5344CB8AC3E}">
        <p14:creationId xmlns:p14="http://schemas.microsoft.com/office/powerpoint/2010/main" val="10571168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solidFill>
                  <a:srgbClr val="102E50"/>
                </a:solidFill>
                <a:ea typeface="Open Sans" panose="020B0606030504020204" pitchFamily="34" charset="0"/>
                <a:cs typeface="Open Sans" panose="020B0606030504020204" pitchFamily="34" charset="0"/>
              </a:rPr>
              <a:t>AMS 2.0 FAs: Introduction to FA 1 (cont’d)</a:t>
            </a:r>
            <a:endParaRPr lang="en-US" dirty="0">
              <a:solidFill>
                <a:srgbClr val="102E50"/>
              </a:solidFill>
              <a:ea typeface="Open Sans" panose="020B0606030504020204" pitchFamily="34" charset="0"/>
              <a:cs typeface="Open Sans" panose="020B0606030504020204" pitchFamily="34" charset="0"/>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8" name="Content Placeholder 7"/>
          <p:cNvSpPr>
            <a:spLocks noGrp="1"/>
          </p:cNvSpPr>
          <p:nvPr>
            <p:ph idx="1"/>
          </p:nvPr>
        </p:nvSpPr>
        <p:spPr>
          <a:xfrm>
            <a:off x="427630" y="1403337"/>
            <a:ext cx="5019907" cy="4495800"/>
          </a:xfrm>
        </p:spPr>
        <p:txBody>
          <a:bodyPr/>
          <a:lstStyle/>
          <a:p>
            <a:pPr marL="0" indent="0">
              <a:buNone/>
            </a:pPr>
            <a:r>
              <a:rPr lang="en-US" sz="2200" dirty="0" smtClean="0">
                <a:ea typeface="Open Sans" panose="020B0606030504020204" pitchFamily="34" charset="0"/>
                <a:cs typeface="Open Sans" panose="020B0606030504020204" pitchFamily="34" charset="0"/>
              </a:rPr>
              <a:t>FA 1 </a:t>
            </a:r>
            <a:r>
              <a:rPr lang="en-US" sz="2200" dirty="0">
                <a:ea typeface="Open Sans" panose="020B0606030504020204" pitchFamily="34" charset="0"/>
                <a:cs typeface="Open Sans" panose="020B0606030504020204" pitchFamily="34" charset="0"/>
              </a:rPr>
              <a:t>is an </a:t>
            </a:r>
            <a:r>
              <a:rPr lang="en-US" sz="2200" b="1" dirty="0">
                <a:solidFill>
                  <a:srgbClr val="215D77"/>
                </a:solidFill>
                <a:ea typeface="Open Sans" panose="020B0606030504020204" pitchFamily="34" charset="0"/>
                <a:cs typeface="Open Sans" panose="020B0606030504020204" pitchFamily="34" charset="0"/>
              </a:rPr>
              <a:t>off-site</a:t>
            </a:r>
            <a:r>
              <a:rPr lang="en-US" sz="2200" dirty="0">
                <a:ea typeface="Open Sans" panose="020B0606030504020204" pitchFamily="34" charset="0"/>
                <a:cs typeface="Open Sans" panose="020B0606030504020204" pitchFamily="34" charset="0"/>
              </a:rPr>
              <a:t> review that includes: </a:t>
            </a:r>
          </a:p>
          <a:p>
            <a:r>
              <a:rPr lang="en-US" sz="2200" dirty="0">
                <a:ea typeface="Open Sans" panose="020B0606030504020204" pitchFamily="34" charset="0"/>
                <a:cs typeface="Open Sans" panose="020B0606030504020204" pitchFamily="34" charset="0"/>
              </a:rPr>
              <a:t>A series of </a:t>
            </a:r>
            <a:r>
              <a:rPr lang="en-US" sz="2200" dirty="0" smtClean="0">
                <a:ea typeface="Open Sans" panose="020B0606030504020204" pitchFamily="34" charset="0"/>
                <a:cs typeface="Open Sans" panose="020B0606030504020204" pitchFamily="34" charset="0"/>
              </a:rPr>
              <a:t>45- </a:t>
            </a:r>
            <a:r>
              <a:rPr lang="en-US" sz="2200" dirty="0">
                <a:ea typeface="Open Sans" panose="020B0606030504020204" pitchFamily="34" charset="0"/>
                <a:cs typeface="Open Sans" panose="020B0606030504020204" pitchFamily="34" charset="0"/>
              </a:rPr>
              <a:t>to </a:t>
            </a:r>
            <a:r>
              <a:rPr lang="en-US" sz="2200" dirty="0" smtClean="0">
                <a:ea typeface="Open Sans" panose="020B0606030504020204" pitchFamily="34" charset="0"/>
                <a:cs typeface="Open Sans" panose="020B0606030504020204" pitchFamily="34" charset="0"/>
              </a:rPr>
              <a:t>120-minute </a:t>
            </a:r>
            <a:r>
              <a:rPr lang="en-US" sz="2200" b="1" dirty="0">
                <a:solidFill>
                  <a:srgbClr val="215D77"/>
                </a:solidFill>
                <a:ea typeface="Open Sans" panose="020B0606030504020204" pitchFamily="34" charset="0"/>
                <a:cs typeface="Open Sans" panose="020B0606030504020204" pitchFamily="34" charset="0"/>
              </a:rPr>
              <a:t>off-site interviews</a:t>
            </a:r>
            <a:r>
              <a:rPr lang="en-US" sz="2200" dirty="0">
                <a:ea typeface="Open Sans" panose="020B0606030504020204" pitchFamily="34" charset="0"/>
                <a:cs typeface="Open Sans" panose="020B0606030504020204" pitchFamily="34" charset="0"/>
              </a:rPr>
              <a:t>, conducted virtually or by phone.</a:t>
            </a: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grpSp>
        <p:nvGrpSpPr>
          <p:cNvPr id="15" name="Group 14"/>
          <p:cNvGrpSpPr/>
          <p:nvPr/>
        </p:nvGrpSpPr>
        <p:grpSpPr>
          <a:xfrm>
            <a:off x="5870148" y="1309894"/>
            <a:ext cx="2854752" cy="4359719"/>
            <a:chOff x="5870148" y="1276290"/>
            <a:chExt cx="2854752" cy="4359719"/>
          </a:xfrm>
        </p:grpSpPr>
        <p:grpSp>
          <p:nvGrpSpPr>
            <p:cNvPr id="13" name="Group 12"/>
            <p:cNvGrpSpPr/>
            <p:nvPr/>
          </p:nvGrpSpPr>
          <p:grpSpPr>
            <a:xfrm>
              <a:off x="5870148" y="1711909"/>
              <a:ext cx="2854752" cy="3924100"/>
              <a:chOff x="5870148" y="1407109"/>
              <a:chExt cx="2854752" cy="3924100"/>
            </a:xfrm>
          </p:grpSpPr>
          <p:grpSp>
            <p:nvGrpSpPr>
              <p:cNvPr id="11" name="Group 10"/>
              <p:cNvGrpSpPr/>
              <p:nvPr/>
            </p:nvGrpSpPr>
            <p:grpSpPr>
              <a:xfrm>
                <a:off x="5870148" y="1407109"/>
                <a:ext cx="2854752" cy="1985280"/>
                <a:chOff x="5251395" y="979258"/>
                <a:chExt cx="3540552" cy="2344087"/>
              </a:xfrm>
            </p:grpSpPr>
            <p:sp>
              <p:nvSpPr>
                <p:cNvPr id="6" name="Freeform 5"/>
                <p:cNvSpPr/>
                <p:nvPr/>
              </p:nvSpPr>
              <p:spPr>
                <a:xfrm>
                  <a:off x="5251395" y="979258"/>
                  <a:ext cx="3540552" cy="432000"/>
                </a:xfrm>
                <a:custGeom>
                  <a:avLst/>
                  <a:gdLst>
                    <a:gd name="connsiteX0" fmla="*/ 0 w 3062213"/>
                    <a:gd name="connsiteY0" fmla="*/ 0 h 432000"/>
                    <a:gd name="connsiteX1" fmla="*/ 3062213 w 3062213"/>
                    <a:gd name="connsiteY1" fmla="*/ 0 h 432000"/>
                    <a:gd name="connsiteX2" fmla="*/ 3062213 w 3062213"/>
                    <a:gd name="connsiteY2" fmla="*/ 432000 h 432000"/>
                    <a:gd name="connsiteX3" fmla="*/ 0 w 3062213"/>
                    <a:gd name="connsiteY3" fmla="*/ 432000 h 432000"/>
                    <a:gd name="connsiteX4" fmla="*/ 0 w 3062213"/>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432000">
                      <a:moveTo>
                        <a:pt x="0" y="0"/>
                      </a:moveTo>
                      <a:lnTo>
                        <a:pt x="3062213" y="0"/>
                      </a:lnTo>
                      <a:lnTo>
                        <a:pt x="3062213" y="432000"/>
                      </a:lnTo>
                      <a:lnTo>
                        <a:pt x="0" y="432000"/>
                      </a:lnTo>
                      <a:lnTo>
                        <a:pt x="0" y="0"/>
                      </a:lnTo>
                      <a:close/>
                    </a:path>
                  </a:pathLst>
                </a:custGeom>
                <a:solidFill>
                  <a:srgbClr val="50803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Document Review</a:t>
                  </a:r>
                </a:p>
              </p:txBody>
            </p:sp>
            <p:sp>
              <p:nvSpPr>
                <p:cNvPr id="7" name="Freeform 6"/>
                <p:cNvSpPr/>
                <p:nvPr/>
              </p:nvSpPr>
              <p:spPr>
                <a:xfrm>
                  <a:off x="5251395" y="1411257"/>
                  <a:ext cx="3540552" cy="1912088"/>
                </a:xfrm>
                <a:custGeom>
                  <a:avLst/>
                  <a:gdLst>
                    <a:gd name="connsiteX0" fmla="*/ 0 w 3062213"/>
                    <a:gd name="connsiteY0" fmla="*/ 0 h 2264625"/>
                    <a:gd name="connsiteX1" fmla="*/ 3062213 w 3062213"/>
                    <a:gd name="connsiteY1" fmla="*/ 0 h 2264625"/>
                    <a:gd name="connsiteX2" fmla="*/ 3062213 w 3062213"/>
                    <a:gd name="connsiteY2" fmla="*/ 2264625 h 2264625"/>
                    <a:gd name="connsiteX3" fmla="*/ 0 w 3062213"/>
                    <a:gd name="connsiteY3" fmla="*/ 2264625 h 2264625"/>
                    <a:gd name="connsiteX4" fmla="*/ 0 w 3062213"/>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2264625">
                      <a:moveTo>
                        <a:pt x="0" y="0"/>
                      </a:moveTo>
                      <a:lnTo>
                        <a:pt x="3062213" y="0"/>
                      </a:lnTo>
                      <a:lnTo>
                        <a:pt x="3062213" y="2264625"/>
                      </a:lnTo>
                      <a:lnTo>
                        <a:pt x="0" y="2264625"/>
                      </a:lnTo>
                      <a:lnTo>
                        <a:pt x="0" y="0"/>
                      </a:lnTo>
                      <a:close/>
                    </a:path>
                  </a:pathLst>
                </a:custGeom>
                <a:solidFill>
                  <a:schemeClr val="accent3">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Grant </a:t>
                  </a:r>
                  <a:r>
                    <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application</a:t>
                  </a:r>
                  <a:endPar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Program Information Report </a:t>
                  </a:r>
                </a:p>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Community </a:t>
                  </a:r>
                  <a:r>
                    <a:rPr lang="en-US" sz="1200" dirty="0" smtClean="0">
                      <a:solidFill>
                        <a:prstClr val="black">
                          <a:hueOff val="0"/>
                          <a:satOff val="0"/>
                          <a:lumOff val="0"/>
                          <a:alphaOff val="0"/>
                        </a:prstClr>
                      </a:solidFill>
                      <a:ea typeface="Open Sans" panose="020B0606030504020204" pitchFamily="34" charset="0"/>
                      <a:cs typeface="Open Sans" panose="020B0606030504020204" pitchFamily="34" charset="0"/>
                    </a:rPr>
                    <a:t>Needs Assessment Summary</a:t>
                  </a:r>
                  <a:endPar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Past </a:t>
                  </a:r>
                  <a:r>
                    <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monitoring data</a:t>
                  </a:r>
                  <a:endPar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Self-Assessment data</a:t>
                  </a:r>
                  <a:endPar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Annual </a:t>
                  </a:r>
                  <a:r>
                    <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report</a:t>
                  </a:r>
                  <a:endParaRPr lang="en-US" sz="1200" dirty="0">
                    <a:solidFill>
                      <a:prstClr val="black">
                        <a:hueOff val="0"/>
                        <a:satOff val="0"/>
                        <a:lumOff val="0"/>
                        <a:alphaOff val="0"/>
                      </a:prstClr>
                    </a:solidFill>
                    <a:ea typeface="Open Sans" panose="020B0606030504020204" pitchFamily="34" charset="0"/>
                    <a:cs typeface="Open Sans" panose="020B0606030504020204" pitchFamily="34" charset="0"/>
                  </a:endParaRPr>
                </a:p>
                <a:p>
                  <a:pPr marL="171450" marR="0" lvl="1" indent="-171450" algn="l" defTabSz="666750" rtl="0" eaLnBrk="1" fontAlgn="auto" latinLnBrk="0" hangingPunct="1">
                    <a:lnSpc>
                      <a:spcPct val="90000"/>
                    </a:lnSpc>
                    <a:spcBef>
                      <a:spcPct val="0"/>
                    </a:spcBef>
                    <a:spcAft>
                      <a:spcPct val="15000"/>
                    </a:spcAft>
                    <a:buClrTx/>
                    <a:buSzTx/>
                    <a:buFont typeface="Arial" charset="0"/>
                    <a:buChar char="•"/>
                    <a:tabLst/>
                    <a:defRPr/>
                  </a:pPr>
                  <a:r>
                    <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Other</a:t>
                  </a:r>
                  <a:r>
                    <a:rPr kumimoji="0" lang="en-US" sz="1200" b="0" i="0" u="none" strike="noStrike" kern="1200" cap="none" spc="0" normalizeH="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 documents as needed</a:t>
                  </a:r>
                  <a:endPar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grpSp>
          <p:grpSp>
            <p:nvGrpSpPr>
              <p:cNvPr id="12" name="Group 11"/>
              <p:cNvGrpSpPr/>
              <p:nvPr/>
            </p:nvGrpSpPr>
            <p:grpSpPr>
              <a:xfrm>
                <a:off x="5870148" y="3524196"/>
                <a:ext cx="2854752" cy="1807013"/>
                <a:chOff x="5251395" y="3513331"/>
                <a:chExt cx="3540552" cy="2133601"/>
              </a:xfrm>
            </p:grpSpPr>
            <p:sp>
              <p:nvSpPr>
                <p:cNvPr id="9" name="Freeform 8"/>
                <p:cNvSpPr/>
                <p:nvPr/>
              </p:nvSpPr>
              <p:spPr>
                <a:xfrm>
                  <a:off x="5251395" y="3513331"/>
                  <a:ext cx="3540552" cy="432000"/>
                </a:xfrm>
                <a:custGeom>
                  <a:avLst/>
                  <a:gdLst>
                    <a:gd name="connsiteX0" fmla="*/ 0 w 3062213"/>
                    <a:gd name="connsiteY0" fmla="*/ 0 h 432000"/>
                    <a:gd name="connsiteX1" fmla="*/ 3062213 w 3062213"/>
                    <a:gd name="connsiteY1" fmla="*/ 0 h 432000"/>
                    <a:gd name="connsiteX2" fmla="*/ 3062213 w 3062213"/>
                    <a:gd name="connsiteY2" fmla="*/ 432000 h 432000"/>
                    <a:gd name="connsiteX3" fmla="*/ 0 w 3062213"/>
                    <a:gd name="connsiteY3" fmla="*/ 432000 h 432000"/>
                    <a:gd name="connsiteX4" fmla="*/ 0 w 3062213"/>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432000">
                      <a:moveTo>
                        <a:pt x="0" y="0"/>
                      </a:moveTo>
                      <a:lnTo>
                        <a:pt x="3062213" y="0"/>
                      </a:lnTo>
                      <a:lnTo>
                        <a:pt x="3062213" y="432000"/>
                      </a:lnTo>
                      <a:lnTo>
                        <a:pt x="0" y="432000"/>
                      </a:lnTo>
                      <a:lnTo>
                        <a:pt x="0" y="0"/>
                      </a:lnTo>
                      <a:close/>
                    </a:path>
                  </a:pathLst>
                </a:custGeom>
                <a:solidFill>
                  <a:srgbClr val="50803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ea typeface="Open Sans" panose="020B0606030504020204" pitchFamily="34" charset="0"/>
                      <a:cs typeface="Open Sans" panose="020B0606030504020204" pitchFamily="34" charset="0"/>
                    </a:rPr>
                    <a:t>Off-site </a:t>
                  </a:r>
                  <a:r>
                    <a:rPr kumimoji="0" lang="en-US" sz="1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Interviews</a:t>
                  </a:r>
                </a:p>
              </p:txBody>
            </p:sp>
            <p:sp>
              <p:nvSpPr>
                <p:cNvPr id="10" name="Freeform 9"/>
                <p:cNvSpPr/>
                <p:nvPr/>
              </p:nvSpPr>
              <p:spPr>
                <a:xfrm>
                  <a:off x="5251395" y="3945332"/>
                  <a:ext cx="3540552" cy="1701600"/>
                </a:xfrm>
                <a:custGeom>
                  <a:avLst/>
                  <a:gdLst>
                    <a:gd name="connsiteX0" fmla="*/ 0 w 3062213"/>
                    <a:gd name="connsiteY0" fmla="*/ 0 h 2264625"/>
                    <a:gd name="connsiteX1" fmla="*/ 3062213 w 3062213"/>
                    <a:gd name="connsiteY1" fmla="*/ 0 h 2264625"/>
                    <a:gd name="connsiteX2" fmla="*/ 3062213 w 3062213"/>
                    <a:gd name="connsiteY2" fmla="*/ 2264625 h 2264625"/>
                    <a:gd name="connsiteX3" fmla="*/ 0 w 3062213"/>
                    <a:gd name="connsiteY3" fmla="*/ 2264625 h 2264625"/>
                    <a:gd name="connsiteX4" fmla="*/ 0 w 3062213"/>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2264625">
                      <a:moveTo>
                        <a:pt x="0" y="0"/>
                      </a:moveTo>
                      <a:lnTo>
                        <a:pt x="3062213" y="0"/>
                      </a:lnTo>
                      <a:lnTo>
                        <a:pt x="3062213" y="2264625"/>
                      </a:lnTo>
                      <a:lnTo>
                        <a:pt x="0" y="2264625"/>
                      </a:lnTo>
                      <a:lnTo>
                        <a:pt x="0" y="0"/>
                      </a:lnTo>
                      <a:close/>
                    </a:path>
                  </a:pathLst>
                </a:custGeom>
                <a:solidFill>
                  <a:schemeClr val="accent3">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The Reviewer will work with the grantee to </a:t>
                  </a:r>
                  <a:r>
                    <a:rPr kumimoji="0" lang="en-US" sz="12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schedule the </a:t>
                  </a:r>
                  <a:r>
                    <a:rPr kumimoji="0" lang="en-US" sz="12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appropriate staff and governing body members to participate in off-site conversations.</a:t>
                  </a:r>
                </a:p>
              </p:txBody>
            </p:sp>
          </p:grpSp>
        </p:grpSp>
        <p:sp>
          <p:nvSpPr>
            <p:cNvPr id="14" name="TextBox 13"/>
            <p:cNvSpPr txBox="1"/>
            <p:nvPr/>
          </p:nvSpPr>
          <p:spPr>
            <a:xfrm>
              <a:off x="5946348" y="1276290"/>
              <a:ext cx="27785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0803B"/>
                  </a:solidFill>
                  <a:effectLst/>
                  <a:uLnTx/>
                  <a:uFillTx/>
                  <a:ea typeface="Open Sans" panose="020B0606030504020204" pitchFamily="34" charset="0"/>
                  <a:cs typeface="Open Sans" panose="020B0606030504020204" pitchFamily="34" charset="0"/>
                </a:rPr>
                <a:t>Methodology</a:t>
              </a:r>
            </a:p>
          </p:txBody>
        </p:sp>
      </p:grpSp>
      <p:sp>
        <p:nvSpPr>
          <p:cNvPr id="3" name="Rectangle 2"/>
          <p:cNvSpPr/>
          <p:nvPr/>
        </p:nvSpPr>
        <p:spPr>
          <a:xfrm>
            <a:off x="427630" y="3252787"/>
            <a:ext cx="4601570"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04040"/>
                </a:solidFill>
                <a:effectLst/>
                <a:uLnTx/>
                <a:uFillTx/>
                <a:ea typeface="Open Sans" panose="020B0606030504020204" pitchFamily="34" charset="0"/>
                <a:cs typeface="Open Sans" panose="020B0606030504020204" pitchFamily="34" charset="0"/>
              </a:rPr>
              <a:t>Prior to the off-site, </a:t>
            </a:r>
            <a:r>
              <a:rPr kumimoji="0" lang="en-US" sz="2200" b="0" i="0" u="none" strike="noStrike" kern="1200" cap="none" spc="0" normalizeH="0" baseline="0" noProof="0" dirty="0" smtClean="0">
                <a:ln>
                  <a:noFill/>
                </a:ln>
                <a:solidFill>
                  <a:srgbClr val="404040"/>
                </a:solidFill>
                <a:effectLst/>
                <a:uLnTx/>
                <a:uFillTx/>
                <a:ea typeface="Open Sans" panose="020B0606030504020204" pitchFamily="34" charset="0"/>
                <a:cs typeface="Open Sans" panose="020B0606030504020204" pitchFamily="34" charset="0"/>
              </a:rPr>
              <a:t>Reviewers </a:t>
            </a:r>
            <a:r>
              <a:rPr kumimoji="0" lang="en-US" sz="2200" b="0" i="0" u="none" strike="noStrike" kern="1200" cap="none" spc="0" normalizeH="0" baseline="0" noProof="0" dirty="0">
                <a:ln>
                  <a:noFill/>
                </a:ln>
                <a:solidFill>
                  <a:srgbClr val="404040"/>
                </a:solidFill>
                <a:effectLst/>
                <a:uLnTx/>
                <a:uFillTx/>
                <a:ea typeface="Open Sans" panose="020B0606030504020204" pitchFamily="34" charset="0"/>
                <a:cs typeface="Open Sans" panose="020B0606030504020204" pitchFamily="34" charset="0"/>
              </a:rPr>
              <a:t>will </a:t>
            </a:r>
            <a:r>
              <a:rPr kumimoji="0" lang="en-US" sz="2200" b="1" i="0" u="none" strike="noStrike" kern="1200" cap="none" spc="0" normalizeH="0" baseline="0" noProof="0" dirty="0">
                <a:ln>
                  <a:noFill/>
                </a:ln>
                <a:solidFill>
                  <a:srgbClr val="215D77"/>
                </a:solidFill>
                <a:effectLst/>
                <a:uLnTx/>
                <a:uFillTx/>
                <a:ea typeface="Open Sans" panose="020B0606030504020204" pitchFamily="34" charset="0"/>
                <a:cs typeface="Open Sans" panose="020B0606030504020204" pitchFamily="34" charset="0"/>
              </a:rPr>
              <a:t>review documents </a:t>
            </a:r>
            <a:r>
              <a:rPr kumimoji="0" lang="en-US" sz="2200" b="0" i="0" u="none" strike="noStrike" kern="1200" cap="none" spc="0" normalizeH="0" baseline="0" noProof="0" dirty="0">
                <a:ln>
                  <a:noFill/>
                </a:ln>
                <a:solidFill>
                  <a:srgbClr val="102E50"/>
                </a:solidFill>
                <a:effectLst/>
                <a:uLnTx/>
                <a:uFillTx/>
                <a:ea typeface="Open Sans" panose="020B0606030504020204" pitchFamily="34" charset="0"/>
                <a:cs typeface="Open Sans" panose="020B0606030504020204" pitchFamily="34" charset="0"/>
              </a:rPr>
              <a:t>from the Head Start Enterprise System (HSES) to prepare for the FA 1 review. Reviewers must be knowledgeable about the grantee before the interviews begins. </a:t>
            </a:r>
          </a:p>
        </p:txBody>
      </p:sp>
    </p:spTree>
    <p:extLst>
      <p:ext uri="{BB962C8B-B14F-4D97-AF65-F5344CB8AC3E}">
        <p14:creationId xmlns:p14="http://schemas.microsoft.com/office/powerpoint/2010/main" val="17448726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102E50"/>
                </a:solidFill>
                <a:ea typeface="Open Sans" panose="020B0606030504020204" pitchFamily="34" charset="0"/>
                <a:cs typeface="Open Sans" panose="020B0606030504020204" pitchFamily="34" charset="0"/>
              </a:rPr>
              <a:t>AMS </a:t>
            </a:r>
            <a:r>
              <a:rPr lang="en-US" dirty="0">
                <a:solidFill>
                  <a:srgbClr val="102E50"/>
                </a:solidFill>
                <a:ea typeface="Open Sans" panose="020B0606030504020204" pitchFamily="34" charset="0"/>
                <a:cs typeface="Open Sans" panose="020B0606030504020204" pitchFamily="34" charset="0"/>
              </a:rPr>
              <a:t>2.0 </a:t>
            </a:r>
            <a:r>
              <a:rPr lang="en-US" dirty="0" smtClean="0">
                <a:solidFill>
                  <a:srgbClr val="102E50"/>
                </a:solidFill>
                <a:ea typeface="Open Sans" panose="020B0606030504020204" pitchFamily="34" charset="0"/>
                <a:cs typeface="Open Sans" panose="020B0606030504020204" pitchFamily="34" charset="0"/>
              </a:rPr>
              <a:t>FAs: Introduction to FA 1 (cont’d</a:t>
            </a:r>
            <a:r>
              <a:rPr lang="en-US" dirty="0">
                <a:solidFill>
                  <a:srgbClr val="102E50"/>
                </a:solidFill>
                <a:ea typeface="Open Sans" panose="020B0606030504020204" pitchFamily="34" charset="0"/>
                <a:cs typeface="Open Sans" panose="020B0606030504020204" pitchFamily="34" charset="0"/>
              </a:rPr>
              <a:t>)</a:t>
            </a:r>
          </a:p>
        </p:txBody>
      </p:sp>
      <p:sp>
        <p:nvSpPr>
          <p:cNvPr id="3" name="Slide Number Placeholder 2"/>
          <p:cNvSpPr>
            <a:spLocks noGrp="1"/>
          </p:cNvSpPr>
          <p:nvPr>
            <p:ph type="sldNum" sz="quarter" idx="12"/>
          </p:nvPr>
        </p:nvSpPr>
        <p:spPr/>
        <p:txBody>
          <a:bodyPr/>
          <a:lstStyle/>
          <a:p>
            <a:fld id="{3FBBE826-F6C8-4C6E-8078-D92BC6A88C7C}" type="slidenum">
              <a:rPr lang="en-US" smtClean="0"/>
              <a:t>13</a:t>
            </a:fld>
            <a:endParaRPr lang="en-US"/>
          </a:p>
        </p:txBody>
      </p:sp>
      <p:sp>
        <p:nvSpPr>
          <p:cNvPr id="8" name="Content Placeholder 7"/>
          <p:cNvSpPr>
            <a:spLocks noGrp="1"/>
          </p:cNvSpPr>
          <p:nvPr>
            <p:ph idx="1"/>
          </p:nvPr>
        </p:nvSpPr>
        <p:spPr/>
        <p:txBody>
          <a:bodyPr/>
          <a:lstStyle/>
          <a:p>
            <a:pPr marL="0" indent="0">
              <a:buNone/>
            </a:pPr>
            <a:r>
              <a:rPr lang="en-US" sz="2800" b="1" dirty="0">
                <a:solidFill>
                  <a:srgbClr val="50803B"/>
                </a:solidFill>
                <a:ea typeface="Open Sans" panose="020B0606030504020204" pitchFamily="34" charset="0"/>
                <a:cs typeface="Open Sans" panose="020B0606030504020204" pitchFamily="34" charset="0"/>
              </a:rPr>
              <a:t>What Should I Expect from Reviewers?</a:t>
            </a:r>
          </a:p>
          <a:p>
            <a:pPr>
              <a:spcBef>
                <a:spcPts val="1200"/>
              </a:spcBef>
            </a:pPr>
            <a:r>
              <a:rPr lang="en-US" sz="2400" b="1" dirty="0">
                <a:ea typeface="Open Sans" panose="020B0606030504020204" pitchFamily="34" charset="0"/>
                <a:cs typeface="Open Sans" panose="020B0606030504020204" pitchFamily="34" charset="0"/>
              </a:rPr>
              <a:t>Reviewers will do their homework:</a:t>
            </a:r>
            <a:r>
              <a:rPr lang="en-US" sz="1600" dirty="0">
                <a:ea typeface="Open Sans" panose="020B0606030504020204" pitchFamily="34" charset="0"/>
                <a:cs typeface="Open Sans" panose="020B0606030504020204" pitchFamily="34" charset="0"/>
              </a:rPr>
              <a:t> In advance of the </a:t>
            </a:r>
            <a:r>
              <a:rPr lang="en-US" sz="1600" dirty="0" smtClean="0">
                <a:ea typeface="Open Sans" panose="020B0606030504020204" pitchFamily="34" charset="0"/>
                <a:cs typeface="Open Sans" panose="020B0606030504020204" pitchFamily="34" charset="0"/>
              </a:rPr>
              <a:t>Focus Area 1 off-site </a:t>
            </a:r>
            <a:r>
              <a:rPr lang="en-US" sz="1600" dirty="0">
                <a:ea typeface="Open Sans" panose="020B0606030504020204" pitchFamily="34" charset="0"/>
                <a:cs typeface="Open Sans" panose="020B0606030504020204" pitchFamily="34" charset="0"/>
              </a:rPr>
              <a:t>discussions, Reviewers will do </a:t>
            </a:r>
            <a:r>
              <a:rPr lang="en-US" sz="1600" dirty="0" smtClean="0">
                <a:ea typeface="Open Sans" panose="020B0606030504020204" pitchFamily="34" charset="0"/>
                <a:cs typeface="Open Sans" panose="020B0606030504020204" pitchFamily="34" charset="0"/>
              </a:rPr>
              <a:t>their </a:t>
            </a:r>
            <a:r>
              <a:rPr lang="en-US" sz="1600" dirty="0">
                <a:ea typeface="Open Sans" panose="020B0606030504020204" pitchFamily="34" charset="0"/>
                <a:cs typeface="Open Sans" panose="020B0606030504020204" pitchFamily="34" charset="0"/>
              </a:rPr>
              <a:t>homework</a:t>
            </a:r>
            <a:r>
              <a:rPr lang="en-US" sz="1600" dirty="0" smtClean="0">
                <a:ea typeface="Open Sans" panose="020B0606030504020204" pitchFamily="34" charset="0"/>
                <a:cs typeface="Open Sans" panose="020B0606030504020204" pitchFamily="34" charset="0"/>
              </a:rPr>
              <a:t>. Reviewers </a:t>
            </a:r>
            <a:r>
              <a:rPr lang="en-US" sz="1600" dirty="0">
                <a:ea typeface="Open Sans" panose="020B0606030504020204" pitchFamily="34" charset="0"/>
                <a:cs typeface="Open Sans" panose="020B0606030504020204" pitchFamily="34" charset="0"/>
              </a:rPr>
              <a:t>will talk with the Program and Fiscal Specialist and will review the </a:t>
            </a:r>
            <a:r>
              <a:rPr lang="en-US" sz="1600" dirty="0" smtClean="0">
                <a:ea typeface="Open Sans" panose="020B0606030504020204" pitchFamily="34" charset="0"/>
                <a:cs typeface="Open Sans" panose="020B0606030504020204" pitchFamily="34" charset="0"/>
              </a:rPr>
              <a:t>grant application </a:t>
            </a:r>
            <a:r>
              <a:rPr lang="en-US" sz="1600" dirty="0">
                <a:ea typeface="Open Sans" panose="020B0606030504020204" pitchFamily="34" charset="0"/>
                <a:cs typeface="Open Sans" panose="020B0606030504020204" pitchFamily="34" charset="0"/>
              </a:rPr>
              <a:t>with particular attention to grantee goals. They also will review other documents </a:t>
            </a:r>
            <a:r>
              <a:rPr lang="en-US" sz="1600" dirty="0" smtClean="0">
                <a:ea typeface="Open Sans" panose="020B0606030504020204" pitchFamily="34" charset="0"/>
                <a:cs typeface="Open Sans" panose="020B0606030504020204" pitchFamily="34" charset="0"/>
              </a:rPr>
              <a:t>in the Head Start Enterprise System </a:t>
            </a:r>
            <a:r>
              <a:rPr lang="en-US" sz="1600" dirty="0">
                <a:ea typeface="Open Sans" panose="020B0606030504020204" pitchFamily="34" charset="0"/>
                <a:cs typeface="Open Sans" panose="020B0606030504020204" pitchFamily="34" charset="0"/>
              </a:rPr>
              <a:t>such as the </a:t>
            </a:r>
            <a:r>
              <a:rPr lang="en-US" sz="1600" dirty="0" smtClean="0">
                <a:ea typeface="Open Sans" panose="020B0606030504020204" pitchFamily="34" charset="0"/>
                <a:cs typeface="Open Sans" panose="020B0606030504020204" pitchFamily="34" charset="0"/>
              </a:rPr>
              <a:t>community assessment</a:t>
            </a:r>
            <a:r>
              <a:rPr lang="en-US" sz="1600" dirty="0">
                <a:ea typeface="Open Sans" panose="020B0606030504020204" pitchFamily="34" charset="0"/>
                <a:cs typeface="Open Sans" panose="020B0606030504020204" pitchFamily="34" charset="0"/>
              </a:rPr>
              <a:t>, </a:t>
            </a:r>
            <a:r>
              <a:rPr lang="en-US" sz="1600" dirty="0" smtClean="0">
                <a:ea typeface="Open Sans" panose="020B0606030504020204" pitchFamily="34" charset="0"/>
                <a:cs typeface="Open Sans" panose="020B0606030504020204" pitchFamily="34" charset="0"/>
              </a:rPr>
              <a:t>past monitoring </a:t>
            </a:r>
            <a:r>
              <a:rPr lang="en-US" sz="1600" dirty="0">
                <a:ea typeface="Open Sans" panose="020B0606030504020204" pitchFamily="34" charset="0"/>
                <a:cs typeface="Open Sans" panose="020B0606030504020204" pitchFamily="34" charset="0"/>
              </a:rPr>
              <a:t>data, </a:t>
            </a:r>
            <a:r>
              <a:rPr lang="en-US" sz="1600" dirty="0" smtClean="0">
                <a:ea typeface="Open Sans" panose="020B0606030504020204" pitchFamily="34" charset="0"/>
                <a:cs typeface="Open Sans" panose="020B0606030504020204" pitchFamily="34" charset="0"/>
              </a:rPr>
              <a:t>self-assessment </a:t>
            </a:r>
            <a:r>
              <a:rPr lang="en-US" sz="1600" dirty="0">
                <a:ea typeface="Open Sans" panose="020B0606030504020204" pitchFamily="34" charset="0"/>
                <a:cs typeface="Open Sans" panose="020B0606030504020204" pitchFamily="34" charset="0"/>
              </a:rPr>
              <a:t>data, </a:t>
            </a:r>
            <a:r>
              <a:rPr lang="en-US" sz="1600" dirty="0" smtClean="0">
                <a:ea typeface="Open Sans" panose="020B0606030504020204" pitchFamily="34" charset="0"/>
                <a:cs typeface="Open Sans" panose="020B0606030504020204" pitchFamily="34" charset="0"/>
              </a:rPr>
              <a:t>annual reports</a:t>
            </a:r>
            <a:r>
              <a:rPr lang="en-US" sz="1600" dirty="0">
                <a:ea typeface="Open Sans" panose="020B0606030504020204" pitchFamily="34" charset="0"/>
                <a:cs typeface="Open Sans" panose="020B0606030504020204" pitchFamily="34" charset="0"/>
              </a:rPr>
              <a:t>, audits, or </a:t>
            </a:r>
            <a:r>
              <a:rPr lang="en-US" sz="1600" dirty="0" smtClean="0">
                <a:ea typeface="Open Sans" panose="020B0606030504020204" pitchFamily="34" charset="0"/>
                <a:cs typeface="Open Sans" panose="020B0606030504020204" pitchFamily="34" charset="0"/>
              </a:rPr>
              <a:t>Program Information Report </a:t>
            </a:r>
            <a:r>
              <a:rPr lang="en-US" sz="1600" dirty="0">
                <a:ea typeface="Open Sans" panose="020B0606030504020204" pitchFamily="34" charset="0"/>
                <a:cs typeface="Open Sans" panose="020B0606030504020204" pitchFamily="34" charset="0"/>
              </a:rPr>
              <a:t>data</a:t>
            </a:r>
            <a:r>
              <a:rPr lang="en-US" sz="1600" dirty="0" smtClean="0">
                <a:ea typeface="Open Sans" panose="020B0606030504020204" pitchFamily="34" charset="0"/>
                <a:cs typeface="Open Sans" panose="020B0606030504020204" pitchFamily="34" charset="0"/>
              </a:rPr>
              <a:t>.</a:t>
            </a:r>
            <a:endParaRPr lang="en-US" sz="1600" dirty="0">
              <a:ea typeface="Open Sans" panose="020B0606030504020204" pitchFamily="34" charset="0"/>
              <a:cs typeface="Open Sans" panose="020B0606030504020204" pitchFamily="34" charset="0"/>
            </a:endParaRPr>
          </a:p>
          <a:p>
            <a:pPr>
              <a:spcBef>
                <a:spcPts val="1200"/>
              </a:spcBef>
            </a:pPr>
            <a:r>
              <a:rPr lang="en-US" sz="2400" b="1" dirty="0">
                <a:ea typeface="Open Sans" panose="020B0606030504020204" pitchFamily="34" charset="0"/>
                <a:cs typeface="Open Sans" panose="020B0606030504020204" pitchFamily="34" charset="0"/>
              </a:rPr>
              <a:t>Reviewers will engage in </a:t>
            </a:r>
            <a:r>
              <a:rPr lang="en-US" sz="2400" b="1" dirty="0" smtClean="0">
                <a:ea typeface="Open Sans" panose="020B0606030504020204" pitchFamily="34" charset="0"/>
                <a:cs typeface="Open Sans" panose="020B0606030504020204" pitchFamily="34" charset="0"/>
              </a:rPr>
              <a:t>discussions </a:t>
            </a:r>
            <a:r>
              <a:rPr lang="en-US" sz="2400" b="1" dirty="0">
                <a:ea typeface="Open Sans" panose="020B0606030504020204" pitchFamily="34" charset="0"/>
                <a:cs typeface="Open Sans" panose="020B0606030504020204" pitchFamily="34" charset="0"/>
              </a:rPr>
              <a:t>with the grantee: </a:t>
            </a:r>
            <a:r>
              <a:rPr lang="en-US" sz="1600" dirty="0">
                <a:ea typeface="Open Sans" panose="020B0606030504020204" pitchFamily="34" charset="0"/>
                <a:cs typeface="Open Sans" panose="020B0606030504020204" pitchFamily="34" charset="0"/>
              </a:rPr>
              <a:t>The conversation is </a:t>
            </a:r>
            <a:r>
              <a:rPr lang="en-US" sz="1600" dirty="0" smtClean="0">
                <a:ea typeface="Open Sans" panose="020B0606030504020204" pitchFamily="34" charset="0"/>
                <a:cs typeface="Open Sans" panose="020B0606030504020204" pitchFamily="34" charset="0"/>
              </a:rPr>
              <a:t>anchored </a:t>
            </a:r>
            <a:r>
              <a:rPr lang="en-US" sz="1600" dirty="0">
                <a:ea typeface="Open Sans" panose="020B0606030504020204" pitchFamily="34" charset="0"/>
                <a:cs typeface="Open Sans" panose="020B0606030504020204" pitchFamily="34" charset="0"/>
              </a:rPr>
              <a:t>in </a:t>
            </a:r>
            <a:r>
              <a:rPr lang="en-US" sz="1600" dirty="0" smtClean="0">
                <a:ea typeface="Open Sans" panose="020B0606030504020204" pitchFamily="34" charset="0"/>
                <a:cs typeface="Open Sans" panose="020B0606030504020204" pitchFamily="34" charset="0"/>
              </a:rPr>
              <a:t>the protocol, </a:t>
            </a:r>
            <a:r>
              <a:rPr lang="en-US" sz="1600" dirty="0">
                <a:ea typeface="Open Sans" panose="020B0606030504020204" pitchFamily="34" charset="0"/>
                <a:cs typeface="Open Sans" panose="020B0606030504020204" pitchFamily="34" charset="0"/>
              </a:rPr>
              <a:t>which includes a series of topics to discuss. Unlike past protocols, this does not include a prescribed series of questions </a:t>
            </a:r>
            <a:r>
              <a:rPr lang="en-US" sz="1600" dirty="0" smtClean="0">
                <a:ea typeface="Open Sans" panose="020B0606030504020204" pitchFamily="34" charset="0"/>
                <a:cs typeface="Open Sans" panose="020B0606030504020204" pitchFamily="34" charset="0"/>
              </a:rPr>
              <a:t>that the </a:t>
            </a:r>
            <a:r>
              <a:rPr lang="en-US" sz="1600" dirty="0">
                <a:ea typeface="Open Sans" panose="020B0606030504020204" pitchFamily="34" charset="0"/>
                <a:cs typeface="Open Sans" panose="020B0606030504020204" pitchFamily="34" charset="0"/>
              </a:rPr>
              <a:t>R</a:t>
            </a:r>
            <a:r>
              <a:rPr lang="en-US" sz="1600" dirty="0" smtClean="0">
                <a:ea typeface="Open Sans" panose="020B0606030504020204" pitchFamily="34" charset="0"/>
                <a:cs typeface="Open Sans" panose="020B0606030504020204" pitchFamily="34" charset="0"/>
              </a:rPr>
              <a:t>eviewer </a:t>
            </a:r>
            <a:r>
              <a:rPr lang="en-US" sz="1600" dirty="0">
                <a:ea typeface="Open Sans" panose="020B0606030504020204" pitchFamily="34" charset="0"/>
                <a:cs typeface="Open Sans" panose="020B0606030504020204" pitchFamily="34" charset="0"/>
              </a:rPr>
              <a:t>must follow. Reviewers are trained ask questions that allow grantees the opportunity to </a:t>
            </a:r>
            <a:r>
              <a:rPr lang="en-US" sz="1600" dirty="0" smtClean="0">
                <a:ea typeface="Open Sans" panose="020B0606030504020204" pitchFamily="34" charset="0"/>
                <a:cs typeface="Open Sans" panose="020B0606030504020204" pitchFamily="34" charset="0"/>
              </a:rPr>
              <a:t>describe </a:t>
            </a:r>
            <a:r>
              <a:rPr lang="en-US" sz="1600" dirty="0">
                <a:ea typeface="Open Sans" panose="020B0606030504020204" pitchFamily="34" charset="0"/>
                <a:cs typeface="Open Sans" panose="020B0606030504020204" pitchFamily="34" charset="0"/>
              </a:rPr>
              <a:t>their </a:t>
            </a:r>
            <a:r>
              <a:rPr lang="en-US" sz="1600" dirty="0" smtClean="0">
                <a:ea typeface="Open Sans" panose="020B0606030504020204" pitchFamily="34" charset="0"/>
                <a:cs typeface="Open Sans" panose="020B0606030504020204" pitchFamily="34" charset="0"/>
              </a:rPr>
              <a:t>programs fully. </a:t>
            </a:r>
            <a:endParaRPr lang="en-US" sz="2400" b="1" dirty="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spTree>
    <p:extLst>
      <p:ext uri="{BB962C8B-B14F-4D97-AF65-F5344CB8AC3E}">
        <p14:creationId xmlns:p14="http://schemas.microsoft.com/office/powerpoint/2010/main" val="16242927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02E50"/>
                </a:solidFill>
                <a:ea typeface="Open Sans" panose="020B0606030504020204" pitchFamily="34" charset="0"/>
                <a:cs typeface="Open Sans" panose="020B0606030504020204" pitchFamily="34" charset="0"/>
              </a:rPr>
              <a:t>AMS </a:t>
            </a:r>
            <a:r>
              <a:rPr lang="en-US" dirty="0">
                <a:solidFill>
                  <a:srgbClr val="102E50"/>
                </a:solidFill>
                <a:ea typeface="Open Sans" panose="020B0606030504020204" pitchFamily="34" charset="0"/>
                <a:cs typeface="Open Sans" panose="020B0606030504020204" pitchFamily="34" charset="0"/>
              </a:rPr>
              <a:t>2.0 </a:t>
            </a:r>
            <a:r>
              <a:rPr lang="en-US" dirty="0" smtClean="0">
                <a:solidFill>
                  <a:srgbClr val="102E50"/>
                </a:solidFill>
                <a:ea typeface="Open Sans" panose="020B0606030504020204" pitchFamily="34" charset="0"/>
                <a:cs typeface="Open Sans" panose="020B0606030504020204" pitchFamily="34" charset="0"/>
              </a:rPr>
              <a:t>FAs: Introduction to FA 2</a:t>
            </a:r>
            <a:endParaRPr lang="en-US" dirty="0">
              <a:solidFill>
                <a:srgbClr val="102E50"/>
              </a:solidFill>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5" name="Content Placeholder 4"/>
          <p:cNvSpPr>
            <a:spLocks noGrp="1"/>
          </p:cNvSpPr>
          <p:nvPr>
            <p:ph idx="1"/>
          </p:nvPr>
        </p:nvSpPr>
        <p:spPr>
          <a:xfrm>
            <a:off x="1460590" y="1222334"/>
            <a:ext cx="5133092" cy="1027891"/>
          </a:xfrm>
        </p:spPr>
        <p:txBody>
          <a:bodyPr/>
          <a:lstStyle/>
          <a:p>
            <a:pPr marL="0" indent="0">
              <a:buNone/>
            </a:pPr>
            <a:r>
              <a:rPr lang="en-US" sz="2400" dirty="0">
                <a:ea typeface="Open Sans" panose="020B0606030504020204" pitchFamily="34" charset="0"/>
                <a:cs typeface="Open Sans" panose="020B0606030504020204" pitchFamily="34" charset="0"/>
              </a:rPr>
              <a:t>FA 2 is an opportunity for grantees to demonstrate their ability to:</a:t>
            </a: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grpSp>
        <p:nvGrpSpPr>
          <p:cNvPr id="17" name="Group 16"/>
          <p:cNvGrpSpPr/>
          <p:nvPr/>
        </p:nvGrpSpPr>
        <p:grpSpPr>
          <a:xfrm>
            <a:off x="1565365" y="2209800"/>
            <a:ext cx="6057900" cy="3676084"/>
            <a:chOff x="1371600" y="2209800"/>
            <a:chExt cx="6057900" cy="3676084"/>
          </a:xfrm>
        </p:grpSpPr>
        <p:sp>
          <p:nvSpPr>
            <p:cNvPr id="6" name="Freeform 5"/>
            <p:cNvSpPr/>
            <p:nvPr/>
          </p:nvSpPr>
          <p:spPr>
            <a:xfrm>
              <a:off x="1849799" y="2359571"/>
              <a:ext cx="5579701"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115F9F"/>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Track and assess their program’s </a:t>
              </a:r>
              <a:r>
                <a:rPr kumimoji="0" lang="en-US" sz="16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performance.</a:t>
              </a:r>
              <a:endPar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sp>
          <p:nvSpPr>
            <p:cNvPr id="8" name="Rectangle 7"/>
            <p:cNvSpPr/>
            <p:nvPr/>
          </p:nvSpPr>
          <p:spPr>
            <a:xfrm>
              <a:off x="1371601" y="2209800"/>
              <a:ext cx="1053216" cy="1065473"/>
            </a:xfrm>
            <a:prstGeom prst="rect">
              <a:avLst/>
            </a:prstGeom>
            <a:solidFill>
              <a:srgbClr val="115F9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1849799" y="3610805"/>
              <a:ext cx="5579701"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115F9F"/>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Use data to drive </a:t>
              </a:r>
              <a:r>
                <a:rPr kumimoji="0" lang="en-US" sz="16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results.</a:t>
              </a:r>
              <a:endPar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sp>
          <p:nvSpPr>
            <p:cNvPr id="10" name="Rectangle 9"/>
            <p:cNvSpPr/>
            <p:nvPr/>
          </p:nvSpPr>
          <p:spPr>
            <a:xfrm>
              <a:off x="1371601" y="3464232"/>
              <a:ext cx="1053216" cy="1065473"/>
            </a:xfrm>
            <a:prstGeom prst="rect">
              <a:avLst/>
            </a:prstGeom>
            <a:solidFill>
              <a:srgbClr val="115F9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849799" y="4871148"/>
              <a:ext cx="5579701" cy="1014736"/>
            </a:xfrm>
            <a:custGeom>
              <a:avLst/>
              <a:gdLst>
                <a:gd name="connsiteX0" fmla="*/ 0 w 3247155"/>
                <a:gd name="connsiteY0" fmla="*/ 0 h 1014736"/>
                <a:gd name="connsiteX1" fmla="*/ 3247155 w 3247155"/>
                <a:gd name="connsiteY1" fmla="*/ 0 h 1014736"/>
                <a:gd name="connsiteX2" fmla="*/ 3247155 w 3247155"/>
                <a:gd name="connsiteY2" fmla="*/ 1014736 h 1014736"/>
                <a:gd name="connsiteX3" fmla="*/ 0 w 3247155"/>
                <a:gd name="connsiteY3" fmla="*/ 1014736 h 1014736"/>
                <a:gd name="connsiteX4" fmla="*/ 0 w 3247155"/>
                <a:gd name="connsiteY4" fmla="*/ 0 h 101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55" h="1014736">
                  <a:moveTo>
                    <a:pt x="0" y="0"/>
                  </a:moveTo>
                  <a:lnTo>
                    <a:pt x="3247155" y="0"/>
                  </a:lnTo>
                  <a:lnTo>
                    <a:pt x="3247155" y="1014736"/>
                  </a:lnTo>
                  <a:lnTo>
                    <a:pt x="0" y="1014736"/>
                  </a:lnTo>
                  <a:lnTo>
                    <a:pt x="0" y="0"/>
                  </a:lnTo>
                  <a:close/>
                </a:path>
              </a:pathLst>
            </a:custGeom>
            <a:ln>
              <a:solidFill>
                <a:srgbClr val="115F9F"/>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7315"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Make adjustments that help promote ongoing continuous </a:t>
              </a:r>
              <a:r>
                <a:rPr kumimoji="0" lang="en-US" sz="16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improvement. </a:t>
              </a:r>
              <a:endParaRPr kumimoji="0" lang="en-US" sz="16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sp>
          <p:nvSpPr>
            <p:cNvPr id="12" name="Rectangle 11"/>
            <p:cNvSpPr/>
            <p:nvPr/>
          </p:nvSpPr>
          <p:spPr>
            <a:xfrm>
              <a:off x="1371600" y="4724575"/>
              <a:ext cx="1053216" cy="1065473"/>
            </a:xfrm>
            <a:prstGeom prst="rect">
              <a:avLst/>
            </a:prstGeom>
            <a:solidFill>
              <a:srgbClr val="115F9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8" name="Picture 17"/>
            <p:cNvPicPr>
              <a:picLocks noChangeAspect="1"/>
            </p:cNvPicPr>
            <p:nvPr/>
          </p:nvPicPr>
          <p:blipFill>
            <a:blip r:embed="rId3"/>
            <a:stretch>
              <a:fillRect/>
            </a:stretch>
          </p:blipFill>
          <p:spPr>
            <a:xfrm>
              <a:off x="1524000" y="2341162"/>
              <a:ext cx="823031" cy="823031"/>
            </a:xfrm>
            <a:prstGeom prst="rect">
              <a:avLst/>
            </a:prstGeom>
          </p:spPr>
        </p:pic>
        <p:pic>
          <p:nvPicPr>
            <p:cNvPr id="19" name="Picture 18"/>
            <p:cNvPicPr>
              <a:picLocks noChangeAspect="1"/>
            </p:cNvPicPr>
            <p:nvPr/>
          </p:nvPicPr>
          <p:blipFill>
            <a:blip r:embed="rId4">
              <a:lum bright="70000" contrast="-70000"/>
            </a:blip>
            <a:stretch>
              <a:fillRect/>
            </a:stretch>
          </p:blipFill>
          <p:spPr>
            <a:xfrm>
              <a:off x="1478853" y="3606451"/>
              <a:ext cx="838709" cy="838709"/>
            </a:xfrm>
            <a:prstGeom prst="rect">
              <a:avLst/>
            </a:prstGeom>
          </p:spPr>
        </p:pic>
        <p:pic>
          <p:nvPicPr>
            <p:cNvPr id="20" name="Picture 19"/>
            <p:cNvPicPr>
              <a:picLocks noChangeAspect="1"/>
            </p:cNvPicPr>
            <p:nvPr/>
          </p:nvPicPr>
          <p:blipFill>
            <a:blip r:embed="rId5">
              <a:lum bright="70000" contrast="-70000"/>
            </a:blip>
            <a:stretch>
              <a:fillRect/>
            </a:stretch>
          </p:blipFill>
          <p:spPr>
            <a:xfrm>
              <a:off x="1524000" y="4885988"/>
              <a:ext cx="748720" cy="748720"/>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537" y="1122918"/>
            <a:ext cx="937493" cy="848758"/>
          </a:xfrm>
          <a:prstGeom prst="rect">
            <a:avLst/>
          </a:prstGeom>
        </p:spPr>
      </p:pic>
    </p:spTree>
    <p:extLst>
      <p:ext uri="{BB962C8B-B14F-4D97-AF65-F5344CB8AC3E}">
        <p14:creationId xmlns:p14="http://schemas.microsoft.com/office/powerpoint/2010/main" val="17343251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3"/>
          <p:cNvGrpSpPr/>
          <p:nvPr/>
        </p:nvGrpSpPr>
        <p:grpSpPr>
          <a:xfrm>
            <a:off x="5467350" y="4885532"/>
            <a:ext cx="3362325" cy="1116618"/>
            <a:chOff x="5946348" y="5341563"/>
            <a:chExt cx="2854752" cy="1044117"/>
          </a:xfrm>
        </p:grpSpPr>
        <p:sp>
          <p:nvSpPr>
            <p:cNvPr id="16" name="Freeform 84"/>
            <p:cNvSpPr/>
            <p:nvPr/>
          </p:nvSpPr>
          <p:spPr>
            <a:xfrm>
              <a:off x="5946348" y="5341563"/>
              <a:ext cx="2854752" cy="204211"/>
            </a:xfrm>
            <a:custGeom>
              <a:avLst/>
              <a:gdLst>
                <a:gd name="connsiteX0" fmla="*/ 0 w 3062213"/>
                <a:gd name="connsiteY0" fmla="*/ 0 h 432000"/>
                <a:gd name="connsiteX1" fmla="*/ 3062213 w 3062213"/>
                <a:gd name="connsiteY1" fmla="*/ 0 h 432000"/>
                <a:gd name="connsiteX2" fmla="*/ 3062213 w 3062213"/>
                <a:gd name="connsiteY2" fmla="*/ 432000 h 432000"/>
                <a:gd name="connsiteX3" fmla="*/ 0 w 3062213"/>
                <a:gd name="connsiteY3" fmla="*/ 432000 h 432000"/>
                <a:gd name="connsiteX4" fmla="*/ 0 w 3062213"/>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432000">
                  <a:moveTo>
                    <a:pt x="0" y="0"/>
                  </a:moveTo>
                  <a:lnTo>
                    <a:pt x="3062213" y="0"/>
                  </a:lnTo>
                  <a:lnTo>
                    <a:pt x="3062213" y="432000"/>
                  </a:lnTo>
                  <a:lnTo>
                    <a:pt x="0" y="432000"/>
                  </a:lnTo>
                  <a:lnTo>
                    <a:pt x="0" y="0"/>
                  </a:lnTo>
                  <a:close/>
                </a:path>
              </a:pathLst>
            </a:custGeom>
            <a:solidFill>
              <a:srgbClr val="115F9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Fiscal Analysis</a:t>
              </a:r>
            </a:p>
          </p:txBody>
        </p:sp>
        <p:sp>
          <p:nvSpPr>
            <p:cNvPr id="17" name="Freeform 85"/>
            <p:cNvSpPr/>
            <p:nvPr/>
          </p:nvSpPr>
          <p:spPr>
            <a:xfrm>
              <a:off x="5946348" y="5545774"/>
              <a:ext cx="2854752" cy="839906"/>
            </a:xfrm>
            <a:custGeom>
              <a:avLst/>
              <a:gdLst>
                <a:gd name="connsiteX0" fmla="*/ 0 w 3062213"/>
                <a:gd name="connsiteY0" fmla="*/ 0 h 2264625"/>
                <a:gd name="connsiteX1" fmla="*/ 3062213 w 3062213"/>
                <a:gd name="connsiteY1" fmla="*/ 0 h 2264625"/>
                <a:gd name="connsiteX2" fmla="*/ 3062213 w 3062213"/>
                <a:gd name="connsiteY2" fmla="*/ 2264625 h 2264625"/>
                <a:gd name="connsiteX3" fmla="*/ 0 w 3062213"/>
                <a:gd name="connsiteY3" fmla="*/ 2264625 h 2264625"/>
                <a:gd name="connsiteX4" fmla="*/ 0 w 3062213"/>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2264625">
                  <a:moveTo>
                    <a:pt x="0" y="0"/>
                  </a:moveTo>
                  <a:lnTo>
                    <a:pt x="3062213" y="0"/>
                  </a:lnTo>
                  <a:lnTo>
                    <a:pt x="3062213" y="2264625"/>
                  </a:lnTo>
                  <a:lnTo>
                    <a:pt x="0" y="2264625"/>
                  </a:lnTo>
                  <a:lnTo>
                    <a:pt x="0" y="0"/>
                  </a:lnTo>
                  <a:close/>
                </a:path>
              </a:pathLst>
            </a:custGeom>
            <a:solidFill>
              <a:schemeClr val="accent1">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Conversations with Chief Fiscal Officer and others to understand fiscal infrastructure, capacity, and facilities </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Conduct a </a:t>
              </a: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sample review </a:t>
              </a:r>
              <a:r>
                <a:rPr kumimoji="0" lang="en-US" sz="11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of financial </a:t>
              </a: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transactions</a:t>
              </a:r>
            </a:p>
          </p:txBody>
        </p:sp>
      </p:grpSp>
      <p:sp>
        <p:nvSpPr>
          <p:cNvPr id="2" name="Title 1"/>
          <p:cNvSpPr>
            <a:spLocks noGrp="1"/>
          </p:cNvSpPr>
          <p:nvPr>
            <p:ph type="title"/>
          </p:nvPr>
        </p:nvSpPr>
        <p:spPr/>
        <p:txBody>
          <a:bodyPr>
            <a:noAutofit/>
          </a:bodyPr>
          <a:lstStyle/>
          <a:p>
            <a:pPr algn="l"/>
            <a:r>
              <a:rPr lang="en-US" dirty="0" smtClean="0">
                <a:solidFill>
                  <a:srgbClr val="102E50"/>
                </a:solidFill>
                <a:ea typeface="Open Sans" panose="020B0606030504020204" pitchFamily="34" charset="0"/>
                <a:cs typeface="Open Sans" panose="020B0606030504020204" pitchFamily="34" charset="0"/>
              </a:rPr>
              <a:t>AMS </a:t>
            </a:r>
            <a:r>
              <a:rPr lang="en-US" dirty="0">
                <a:solidFill>
                  <a:srgbClr val="102E50"/>
                </a:solidFill>
                <a:ea typeface="Open Sans" panose="020B0606030504020204" pitchFamily="34" charset="0"/>
                <a:cs typeface="Open Sans" panose="020B0606030504020204" pitchFamily="34" charset="0"/>
              </a:rPr>
              <a:t>2.0 </a:t>
            </a:r>
            <a:r>
              <a:rPr lang="en-US" dirty="0" smtClean="0">
                <a:solidFill>
                  <a:srgbClr val="102E50"/>
                </a:solidFill>
                <a:ea typeface="Open Sans" panose="020B0606030504020204" pitchFamily="34" charset="0"/>
                <a:cs typeface="Open Sans" panose="020B0606030504020204" pitchFamily="34" charset="0"/>
              </a:rPr>
              <a:t>FAs: Introduction to FA 2 (cont’d)</a:t>
            </a:r>
            <a:endParaRPr lang="en-US" dirty="0">
              <a:solidFill>
                <a:srgbClr val="102E50"/>
              </a:solidFill>
              <a:ea typeface="Open Sans" panose="020B0606030504020204" pitchFamily="34" charset="0"/>
              <a:cs typeface="Open Sans" panose="020B0606030504020204" pitchFamily="34" charset="0"/>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8" name="Content Placeholder 7"/>
          <p:cNvSpPr>
            <a:spLocks noGrp="1"/>
          </p:cNvSpPr>
          <p:nvPr>
            <p:ph idx="1"/>
          </p:nvPr>
        </p:nvSpPr>
        <p:spPr>
          <a:xfrm>
            <a:off x="533400" y="1295400"/>
            <a:ext cx="4648200" cy="4495800"/>
          </a:xfrm>
        </p:spPr>
        <p:txBody>
          <a:bodyPr/>
          <a:lstStyle/>
          <a:p>
            <a:pPr marL="0" indent="0">
              <a:buNone/>
            </a:pPr>
            <a:r>
              <a:rPr lang="en-US" sz="1800" dirty="0" smtClean="0">
                <a:ea typeface="Open Sans" panose="020B0606030504020204" pitchFamily="34" charset="0"/>
                <a:cs typeface="Open Sans" panose="020B0606030504020204" pitchFamily="34" charset="0"/>
              </a:rPr>
              <a:t>FA 2 </a:t>
            </a:r>
            <a:r>
              <a:rPr lang="en-US" sz="1800" dirty="0">
                <a:ea typeface="Open Sans" panose="020B0606030504020204" pitchFamily="34" charset="0"/>
                <a:cs typeface="Open Sans" panose="020B0606030504020204" pitchFamily="34" charset="0"/>
              </a:rPr>
              <a:t>is an </a:t>
            </a:r>
            <a:r>
              <a:rPr lang="en-US" sz="1800" b="1" dirty="0" smtClean="0">
                <a:solidFill>
                  <a:srgbClr val="115F9F"/>
                </a:solidFill>
                <a:ea typeface="Open Sans" panose="020B0606030504020204" pitchFamily="34" charset="0"/>
                <a:cs typeface="Open Sans" panose="020B0606030504020204" pitchFamily="34" charset="0"/>
              </a:rPr>
              <a:t>onsite</a:t>
            </a:r>
            <a:r>
              <a:rPr lang="en-US" sz="1800" dirty="0" smtClean="0">
                <a:ea typeface="Open Sans" panose="020B0606030504020204" pitchFamily="34" charset="0"/>
                <a:cs typeface="Open Sans" panose="020B0606030504020204" pitchFamily="34" charset="0"/>
              </a:rPr>
              <a:t> </a:t>
            </a:r>
            <a:r>
              <a:rPr lang="en-US" sz="1800" dirty="0">
                <a:ea typeface="Open Sans" panose="020B0606030504020204" pitchFamily="34" charset="0"/>
                <a:cs typeface="Open Sans" panose="020B0606030504020204" pitchFamily="34" charset="0"/>
              </a:rPr>
              <a:t>review that includes:</a:t>
            </a:r>
          </a:p>
          <a:p>
            <a:r>
              <a:rPr lang="en-US" sz="1600" b="1" dirty="0" smtClean="0">
                <a:solidFill>
                  <a:srgbClr val="115F9F"/>
                </a:solidFill>
                <a:ea typeface="Open Sans" panose="020B0606030504020204" pitchFamily="34" charset="0"/>
                <a:cs typeface="Open Sans" panose="020B0606030504020204" pitchFamily="34" charset="0"/>
              </a:rPr>
              <a:t>Conversations</a:t>
            </a:r>
            <a:r>
              <a:rPr lang="en-US" sz="1600" b="1" dirty="0" smtClean="0">
                <a:solidFill>
                  <a:srgbClr val="CA9744"/>
                </a:solidFill>
                <a:ea typeface="Open Sans" panose="020B0606030504020204" pitchFamily="34" charset="0"/>
                <a:cs typeface="Open Sans" panose="020B0606030504020204" pitchFamily="34" charset="0"/>
              </a:rPr>
              <a:t> </a:t>
            </a:r>
            <a:r>
              <a:rPr lang="en-US" sz="1600" dirty="0" smtClean="0">
                <a:ea typeface="Open Sans" panose="020B0606030504020204" pitchFamily="34" charset="0"/>
                <a:cs typeface="Open Sans" panose="020B0606030504020204" pitchFamily="34" charset="0"/>
              </a:rPr>
              <a:t>with </a:t>
            </a:r>
            <a:r>
              <a:rPr lang="en-US" sz="1600" dirty="0">
                <a:ea typeface="Open Sans" panose="020B0606030504020204" pitchFamily="34" charset="0"/>
                <a:cs typeface="Open Sans" panose="020B0606030504020204" pitchFamily="34" charset="0"/>
              </a:rPr>
              <a:t>grantee to understand the tools and information gathered to </a:t>
            </a:r>
            <a:r>
              <a:rPr lang="en-US" sz="1600" dirty="0" smtClean="0">
                <a:ea typeface="Open Sans" panose="020B0606030504020204" pitchFamily="34" charset="0"/>
                <a:cs typeface="Open Sans" panose="020B0606030504020204" pitchFamily="34" charset="0"/>
              </a:rPr>
              <a:t>assess program </a:t>
            </a:r>
            <a:r>
              <a:rPr lang="en-US" sz="1600" dirty="0">
                <a:ea typeface="Open Sans" panose="020B0606030504020204" pitchFamily="34" charset="0"/>
                <a:cs typeface="Open Sans" panose="020B0606030504020204" pitchFamily="34" charset="0"/>
              </a:rPr>
              <a:t>performance.</a:t>
            </a:r>
          </a:p>
          <a:p>
            <a:r>
              <a:rPr lang="en-US" sz="1600" b="1" dirty="0">
                <a:solidFill>
                  <a:srgbClr val="115F9F"/>
                </a:solidFill>
                <a:ea typeface="Open Sans" panose="020B0606030504020204" pitchFamily="34" charset="0"/>
                <a:cs typeface="Open Sans" panose="020B0606030504020204" pitchFamily="34" charset="0"/>
              </a:rPr>
              <a:t>Observations</a:t>
            </a:r>
            <a:r>
              <a:rPr lang="en-US" sz="1600" dirty="0">
                <a:ea typeface="Open Sans" panose="020B0606030504020204" pitchFamily="34" charset="0"/>
                <a:cs typeface="Open Sans" panose="020B0606030504020204" pitchFamily="34" charset="0"/>
              </a:rPr>
              <a:t> to explore the implementation of services and to understand how program staff are supported in providing quality services to children and families.</a:t>
            </a:r>
          </a:p>
          <a:p>
            <a:r>
              <a:rPr lang="en-US" sz="1600" b="1" dirty="0">
                <a:solidFill>
                  <a:srgbClr val="115F9F"/>
                </a:solidFill>
                <a:ea typeface="Open Sans" panose="020B0606030504020204" pitchFamily="34" charset="0"/>
                <a:cs typeface="Open Sans" panose="020B0606030504020204" pitchFamily="34" charset="0"/>
              </a:rPr>
              <a:t>Fiscal </a:t>
            </a:r>
            <a:r>
              <a:rPr lang="en-US" sz="1600" b="1" dirty="0" smtClean="0">
                <a:solidFill>
                  <a:srgbClr val="115F9F"/>
                </a:solidFill>
                <a:ea typeface="Open Sans" panose="020B0606030504020204" pitchFamily="34" charset="0"/>
                <a:cs typeface="Open Sans" panose="020B0606030504020204" pitchFamily="34" charset="0"/>
              </a:rPr>
              <a:t>analysis</a:t>
            </a:r>
            <a:r>
              <a:rPr lang="en-US" sz="1600" dirty="0" smtClean="0">
                <a:solidFill>
                  <a:srgbClr val="115F9F"/>
                </a:solidFill>
                <a:ea typeface="Open Sans" panose="020B0606030504020204" pitchFamily="34" charset="0"/>
                <a:cs typeface="Open Sans" panose="020B0606030504020204" pitchFamily="34" charset="0"/>
              </a:rPr>
              <a:t> </a:t>
            </a:r>
            <a:r>
              <a:rPr lang="en-US" sz="1600" dirty="0">
                <a:ea typeface="Open Sans" panose="020B0606030504020204" pitchFamily="34" charset="0"/>
                <a:cs typeface="Open Sans" panose="020B0606030504020204" pitchFamily="34" charset="0"/>
              </a:rPr>
              <a:t>to understand the program’s fiscal capacity and infrastructure.</a:t>
            </a:r>
            <a:endParaRPr lang="en-US" sz="1600" b="1" dirty="0">
              <a:ea typeface="Open Sans" panose="020B0606030504020204" pitchFamily="34" charset="0"/>
              <a:cs typeface="Open Sans" panose="020B0606030504020204" pitchFamily="34" charset="0"/>
            </a:endParaRPr>
          </a:p>
          <a:p>
            <a:pPr marL="0" indent="0">
              <a:buNone/>
            </a:pPr>
            <a:endParaRPr lang="en-US" sz="1600" dirty="0" smtClean="0">
              <a:ea typeface="Open Sans" panose="020B0606030504020204" pitchFamily="34" charset="0"/>
              <a:cs typeface="Open Sans" panose="020B0606030504020204" pitchFamily="34" charset="0"/>
            </a:endParaRPr>
          </a:p>
          <a:p>
            <a:pPr marL="0" indent="0">
              <a:buNone/>
            </a:pPr>
            <a:r>
              <a:rPr lang="en-US" sz="1800" dirty="0" smtClean="0">
                <a:solidFill>
                  <a:srgbClr val="404040"/>
                </a:solidFill>
                <a:ea typeface="Open Sans" panose="020B0606030504020204" pitchFamily="34" charset="0"/>
                <a:cs typeface="Open Sans" panose="020B0606030504020204" pitchFamily="34" charset="0"/>
              </a:rPr>
              <a:t>Typically</a:t>
            </a:r>
            <a:r>
              <a:rPr lang="en-US" sz="1800" dirty="0">
                <a:solidFill>
                  <a:srgbClr val="404040"/>
                </a:solidFill>
                <a:ea typeface="Open Sans" panose="020B0606030504020204" pitchFamily="34" charset="0"/>
                <a:cs typeface="Open Sans" panose="020B0606030504020204" pitchFamily="34" charset="0"/>
              </a:rPr>
              <a:t>, </a:t>
            </a:r>
            <a:r>
              <a:rPr lang="en-US" sz="1800" dirty="0" smtClean="0">
                <a:solidFill>
                  <a:srgbClr val="404040"/>
                </a:solidFill>
                <a:ea typeface="Open Sans" panose="020B0606030504020204" pitchFamily="34" charset="0"/>
                <a:cs typeface="Open Sans" panose="020B0606030504020204" pitchFamily="34" charset="0"/>
              </a:rPr>
              <a:t>FA 2 </a:t>
            </a:r>
            <a:r>
              <a:rPr lang="en-US" sz="1800" dirty="0">
                <a:solidFill>
                  <a:srgbClr val="404040"/>
                </a:solidFill>
                <a:ea typeface="Open Sans" panose="020B0606030504020204" pitchFamily="34" charset="0"/>
                <a:cs typeface="Open Sans" panose="020B0606030504020204" pitchFamily="34" charset="0"/>
              </a:rPr>
              <a:t>reviews span </a:t>
            </a:r>
            <a:r>
              <a:rPr lang="en-US" sz="1800" dirty="0" smtClean="0">
                <a:solidFill>
                  <a:srgbClr val="404040"/>
                </a:solidFill>
                <a:ea typeface="Open Sans" panose="020B0606030504020204" pitchFamily="34" charset="0"/>
                <a:cs typeface="Open Sans" panose="020B0606030504020204" pitchFamily="34" charset="0"/>
              </a:rPr>
              <a:t>5 days </a:t>
            </a:r>
            <a:r>
              <a:rPr lang="en-US" sz="1800" dirty="0">
                <a:solidFill>
                  <a:srgbClr val="404040"/>
                </a:solidFill>
                <a:ea typeface="Open Sans" panose="020B0606030504020204" pitchFamily="34" charset="0"/>
                <a:cs typeface="Open Sans" panose="020B0606030504020204" pitchFamily="34" charset="0"/>
              </a:rPr>
              <a:t>and involve a review team consisting of three </a:t>
            </a:r>
            <a:r>
              <a:rPr lang="en-US" sz="1800" dirty="0" smtClean="0">
                <a:solidFill>
                  <a:srgbClr val="404040"/>
                </a:solidFill>
                <a:ea typeface="Open Sans" panose="020B0606030504020204" pitchFamily="34" charset="0"/>
                <a:cs typeface="Open Sans" panose="020B0606030504020204" pitchFamily="34" charset="0"/>
              </a:rPr>
              <a:t>Reviewers</a:t>
            </a:r>
            <a:r>
              <a:rPr lang="en-US" sz="1800" dirty="0">
                <a:solidFill>
                  <a:srgbClr val="404040"/>
                </a:solidFill>
                <a:ea typeface="Open Sans" panose="020B0606030504020204" pitchFamily="34" charset="0"/>
                <a:cs typeface="Open Sans" panose="020B0606030504020204" pitchFamily="34" charset="0"/>
              </a:rPr>
              <a:t>, depending on program </a:t>
            </a:r>
            <a:r>
              <a:rPr lang="en-US" sz="1800" dirty="0" smtClean="0">
                <a:solidFill>
                  <a:srgbClr val="404040"/>
                </a:solidFill>
                <a:ea typeface="Open Sans" panose="020B0606030504020204" pitchFamily="34" charset="0"/>
                <a:cs typeface="Open Sans" panose="020B0606030504020204" pitchFamily="34" charset="0"/>
              </a:rPr>
              <a:t>size.</a:t>
            </a:r>
          </a:p>
          <a:p>
            <a:r>
              <a:rPr lang="en-US" sz="1600" dirty="0" smtClean="0">
                <a:solidFill>
                  <a:srgbClr val="404040"/>
                </a:solidFill>
                <a:ea typeface="Open Sans" panose="020B0606030504020204" pitchFamily="34" charset="0"/>
                <a:cs typeface="Open Sans" panose="020B0606030504020204" pitchFamily="34" charset="0"/>
              </a:rPr>
              <a:t>Large </a:t>
            </a:r>
            <a:r>
              <a:rPr lang="en-US" sz="1600" dirty="0">
                <a:solidFill>
                  <a:srgbClr val="404040"/>
                </a:solidFill>
                <a:ea typeface="Open Sans" panose="020B0606030504020204" pitchFamily="34" charset="0"/>
                <a:cs typeface="Open Sans" panose="020B0606030504020204" pitchFamily="34" charset="0"/>
              </a:rPr>
              <a:t>grantees, grantees with multiple delegates, and agencies with multiple grants will have larger review </a:t>
            </a:r>
            <a:r>
              <a:rPr lang="en-US" sz="1600" dirty="0" smtClean="0">
                <a:solidFill>
                  <a:srgbClr val="404040"/>
                </a:solidFill>
                <a:ea typeface="Open Sans" panose="020B0606030504020204" pitchFamily="34" charset="0"/>
                <a:cs typeface="Open Sans" panose="020B0606030504020204" pitchFamily="34" charset="0"/>
              </a:rPr>
              <a:t>teams.</a:t>
            </a:r>
            <a:endParaRPr lang="en-US" sz="1600" dirty="0">
              <a:solidFill>
                <a:srgbClr val="404040"/>
              </a:solidFill>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grpSp>
        <p:nvGrpSpPr>
          <p:cNvPr id="11" name="Group 4"/>
          <p:cNvGrpSpPr/>
          <p:nvPr/>
        </p:nvGrpSpPr>
        <p:grpSpPr>
          <a:xfrm>
            <a:off x="5476875" y="1448659"/>
            <a:ext cx="3371850" cy="1992272"/>
            <a:chOff x="5298648" y="595303"/>
            <a:chExt cx="3540552" cy="2420311"/>
          </a:xfrm>
        </p:grpSpPr>
        <p:sp>
          <p:nvSpPr>
            <p:cNvPr id="6" name="Freeform 12"/>
            <p:cNvSpPr/>
            <p:nvPr/>
          </p:nvSpPr>
          <p:spPr>
            <a:xfrm>
              <a:off x="5298648" y="595303"/>
              <a:ext cx="3540552" cy="281989"/>
            </a:xfrm>
            <a:custGeom>
              <a:avLst/>
              <a:gdLst>
                <a:gd name="connsiteX0" fmla="*/ 0 w 3062213"/>
                <a:gd name="connsiteY0" fmla="*/ 0 h 432000"/>
                <a:gd name="connsiteX1" fmla="*/ 3062213 w 3062213"/>
                <a:gd name="connsiteY1" fmla="*/ 0 h 432000"/>
                <a:gd name="connsiteX2" fmla="*/ 3062213 w 3062213"/>
                <a:gd name="connsiteY2" fmla="*/ 432000 h 432000"/>
                <a:gd name="connsiteX3" fmla="*/ 0 w 3062213"/>
                <a:gd name="connsiteY3" fmla="*/ 432000 h 432000"/>
                <a:gd name="connsiteX4" fmla="*/ 0 w 3062213"/>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432000">
                  <a:moveTo>
                    <a:pt x="0" y="0"/>
                  </a:moveTo>
                  <a:lnTo>
                    <a:pt x="3062213" y="0"/>
                  </a:lnTo>
                  <a:lnTo>
                    <a:pt x="3062213" y="432000"/>
                  </a:lnTo>
                  <a:lnTo>
                    <a:pt x="0" y="432000"/>
                  </a:lnTo>
                  <a:lnTo>
                    <a:pt x="0" y="0"/>
                  </a:lnTo>
                  <a:close/>
                </a:path>
              </a:pathLst>
            </a:custGeom>
            <a:solidFill>
              <a:srgbClr val="115F9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Data Tour</a:t>
              </a:r>
            </a:p>
          </p:txBody>
        </p:sp>
        <p:sp>
          <p:nvSpPr>
            <p:cNvPr id="7" name="Freeform 13"/>
            <p:cNvSpPr/>
            <p:nvPr/>
          </p:nvSpPr>
          <p:spPr>
            <a:xfrm>
              <a:off x="5298648" y="877292"/>
              <a:ext cx="3540552" cy="2138322"/>
            </a:xfrm>
            <a:custGeom>
              <a:avLst/>
              <a:gdLst>
                <a:gd name="connsiteX0" fmla="*/ 0 w 3062213"/>
                <a:gd name="connsiteY0" fmla="*/ 0 h 2264625"/>
                <a:gd name="connsiteX1" fmla="*/ 3062213 w 3062213"/>
                <a:gd name="connsiteY1" fmla="*/ 0 h 2264625"/>
                <a:gd name="connsiteX2" fmla="*/ 3062213 w 3062213"/>
                <a:gd name="connsiteY2" fmla="*/ 2264625 h 2264625"/>
                <a:gd name="connsiteX3" fmla="*/ 0 w 3062213"/>
                <a:gd name="connsiteY3" fmla="*/ 2264625 h 2264625"/>
                <a:gd name="connsiteX4" fmla="*/ 0 w 3062213"/>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2264625">
                  <a:moveTo>
                    <a:pt x="0" y="0"/>
                  </a:moveTo>
                  <a:lnTo>
                    <a:pt x="3062213" y="0"/>
                  </a:lnTo>
                  <a:lnTo>
                    <a:pt x="3062213" y="2264625"/>
                  </a:lnTo>
                  <a:lnTo>
                    <a:pt x="0" y="2264625"/>
                  </a:lnTo>
                  <a:lnTo>
                    <a:pt x="0" y="0"/>
                  </a:lnTo>
                  <a:close/>
                </a:path>
              </a:pathLst>
            </a:custGeom>
            <a:solidFill>
              <a:schemeClr val="accent1">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Reviewers </a:t>
              </a:r>
              <a:r>
                <a:rPr kumimoji="0" lang="en-US" sz="11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will take </a:t>
              </a: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a tour of the data staff use to inform their daily work</a:t>
              </a:r>
              <a:r>
                <a:rPr kumimoji="0" lang="en-US" sz="1100" b="0" i="0" u="none" strike="noStrike" kern="1200" cap="none" spc="0" normalizeH="0" baseline="0" noProof="0" dirty="0" smtClean="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 This </a:t>
              </a: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will require the participation of staff responsible for the following:</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Family Partnership Building/Family Activities</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ERSEA</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Governance</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Health, Mental Health, Disabilities, Safety</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Early Childhood Education and Teaching Strategies</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Overall Program Management and Evaluation</a:t>
              </a:r>
            </a:p>
            <a:p>
              <a:pPr marL="0" marR="0" lvl="1" indent="0" algn="l" defTabSz="666750" rtl="0" eaLnBrk="1" fontAlgn="auto" latinLnBrk="0" hangingPunct="1">
                <a:lnSpc>
                  <a:spcPct val="90000"/>
                </a:lnSpc>
                <a:spcBef>
                  <a:spcPct val="0"/>
                </a:spcBef>
                <a:spcAft>
                  <a:spcPct val="15000"/>
                </a:spcAft>
                <a:buClrTx/>
                <a:buSzTx/>
                <a:buFontTx/>
                <a:buNone/>
                <a:tabLst/>
                <a:defRPr/>
              </a:pPr>
              <a:endPar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grpSp>
      <p:grpSp>
        <p:nvGrpSpPr>
          <p:cNvPr id="12" name="Group 44"/>
          <p:cNvGrpSpPr/>
          <p:nvPr/>
        </p:nvGrpSpPr>
        <p:grpSpPr>
          <a:xfrm>
            <a:off x="5467350" y="3582914"/>
            <a:ext cx="3371850" cy="1146884"/>
            <a:chOff x="5298648" y="3400932"/>
            <a:chExt cx="3540552" cy="1354164"/>
          </a:xfrm>
        </p:grpSpPr>
        <p:sp>
          <p:nvSpPr>
            <p:cNvPr id="9" name="Freeform 45"/>
            <p:cNvSpPr/>
            <p:nvPr/>
          </p:nvSpPr>
          <p:spPr>
            <a:xfrm>
              <a:off x="5298648" y="3400932"/>
              <a:ext cx="3540552" cy="345179"/>
            </a:xfrm>
            <a:custGeom>
              <a:avLst/>
              <a:gdLst>
                <a:gd name="connsiteX0" fmla="*/ 0 w 3062213"/>
                <a:gd name="connsiteY0" fmla="*/ 0 h 432000"/>
                <a:gd name="connsiteX1" fmla="*/ 3062213 w 3062213"/>
                <a:gd name="connsiteY1" fmla="*/ 0 h 432000"/>
                <a:gd name="connsiteX2" fmla="*/ 3062213 w 3062213"/>
                <a:gd name="connsiteY2" fmla="*/ 432000 h 432000"/>
                <a:gd name="connsiteX3" fmla="*/ 0 w 3062213"/>
                <a:gd name="connsiteY3" fmla="*/ 432000 h 432000"/>
                <a:gd name="connsiteX4" fmla="*/ 0 w 3062213"/>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432000">
                  <a:moveTo>
                    <a:pt x="0" y="0"/>
                  </a:moveTo>
                  <a:lnTo>
                    <a:pt x="3062213" y="0"/>
                  </a:lnTo>
                  <a:lnTo>
                    <a:pt x="3062213" y="432000"/>
                  </a:lnTo>
                  <a:lnTo>
                    <a:pt x="0" y="432000"/>
                  </a:lnTo>
                  <a:lnTo>
                    <a:pt x="0" y="0"/>
                  </a:lnTo>
                  <a:close/>
                </a:path>
              </a:pathLst>
            </a:custGeom>
            <a:solidFill>
              <a:srgbClr val="115F9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Center </a:t>
              </a:r>
              <a:r>
                <a:rPr kumimoji="0" lang="en-US" sz="1100" b="1" i="0" u="none" strike="noStrike" kern="1200" cap="none" spc="0" normalizeH="0" baseline="0" noProof="0" dirty="0" smtClean="0">
                  <a:ln>
                    <a:noFill/>
                  </a:ln>
                  <a:solidFill>
                    <a:prstClr val="white"/>
                  </a:solidFill>
                  <a:effectLst/>
                  <a:uLnTx/>
                  <a:uFillTx/>
                  <a:ea typeface="Open Sans" panose="020B0606030504020204" pitchFamily="34" charset="0"/>
                  <a:cs typeface="Open Sans" panose="020B0606030504020204" pitchFamily="34" charset="0"/>
                </a:rPr>
                <a:t>and </a:t>
              </a:r>
              <a:r>
                <a:rPr kumimoji="0" lang="en-US" sz="11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Classroom Explorations</a:t>
              </a:r>
            </a:p>
          </p:txBody>
        </p:sp>
        <p:sp>
          <p:nvSpPr>
            <p:cNvPr id="10" name="Freeform 46"/>
            <p:cNvSpPr/>
            <p:nvPr/>
          </p:nvSpPr>
          <p:spPr>
            <a:xfrm>
              <a:off x="5298648" y="3746112"/>
              <a:ext cx="3540552" cy="1008984"/>
            </a:xfrm>
            <a:custGeom>
              <a:avLst/>
              <a:gdLst>
                <a:gd name="connsiteX0" fmla="*/ 0 w 3062213"/>
                <a:gd name="connsiteY0" fmla="*/ 0 h 2264625"/>
                <a:gd name="connsiteX1" fmla="*/ 3062213 w 3062213"/>
                <a:gd name="connsiteY1" fmla="*/ 0 h 2264625"/>
                <a:gd name="connsiteX2" fmla="*/ 3062213 w 3062213"/>
                <a:gd name="connsiteY2" fmla="*/ 2264625 h 2264625"/>
                <a:gd name="connsiteX3" fmla="*/ 0 w 3062213"/>
                <a:gd name="connsiteY3" fmla="*/ 2264625 h 2264625"/>
                <a:gd name="connsiteX4" fmla="*/ 0 w 3062213"/>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213" h="2264625">
                  <a:moveTo>
                    <a:pt x="0" y="0"/>
                  </a:moveTo>
                  <a:lnTo>
                    <a:pt x="3062213" y="0"/>
                  </a:lnTo>
                  <a:lnTo>
                    <a:pt x="3062213" y="2264625"/>
                  </a:lnTo>
                  <a:lnTo>
                    <a:pt x="0" y="2264625"/>
                  </a:lnTo>
                  <a:lnTo>
                    <a:pt x="0" y="0"/>
                  </a:lnTo>
                  <a:close/>
                </a:path>
              </a:pathLst>
            </a:custGeom>
            <a:solidFill>
              <a:schemeClr val="accent1">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Classroom, center, and FCC observations</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Conversations with Director, Service Area Managers</a:t>
              </a:r>
            </a:p>
            <a:p>
              <a:pPr marL="171450"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rPr>
                <a:t>Conversations with Classroom Teachers following classroom observations</a:t>
              </a:r>
            </a:p>
            <a:p>
              <a:pPr marL="0" marR="0" lvl="1" indent="0" algn="l" defTabSz="666750" rtl="0" eaLnBrk="1" fontAlgn="auto" latinLnBrk="0" hangingPunct="1">
                <a:lnSpc>
                  <a:spcPct val="90000"/>
                </a:lnSpc>
                <a:spcBef>
                  <a:spcPct val="0"/>
                </a:spcBef>
                <a:spcAft>
                  <a:spcPct val="15000"/>
                </a:spcAft>
                <a:buClrTx/>
                <a:buSzTx/>
                <a:buFontTx/>
                <a:buNone/>
                <a:tabLst/>
                <a:defRPr/>
              </a:pPr>
              <a:endParaRPr kumimoji="0" lang="en-US" sz="1100" b="0" i="0" u="none" strike="noStrike" kern="1200" cap="none" spc="0" normalizeH="0" baseline="0" noProof="0" dirty="0">
                <a:ln>
                  <a:noFill/>
                </a:ln>
                <a:solidFill>
                  <a:prstClr val="black">
                    <a:hueOff val="0"/>
                    <a:satOff val="0"/>
                    <a:lumOff val="0"/>
                    <a:alphaOff val="0"/>
                  </a:prstClr>
                </a:solidFill>
                <a:effectLst/>
                <a:uLnTx/>
                <a:uFillTx/>
                <a:ea typeface="Open Sans" panose="020B0606030504020204" pitchFamily="34" charset="0"/>
                <a:cs typeface="Open Sans" panose="020B0606030504020204" pitchFamily="34" charset="0"/>
              </a:endParaRPr>
            </a:p>
          </p:txBody>
        </p:sp>
      </p:grpSp>
      <p:sp>
        <p:nvSpPr>
          <p:cNvPr id="18" name="TextBox 17"/>
          <p:cNvSpPr txBox="1"/>
          <p:nvPr/>
        </p:nvSpPr>
        <p:spPr>
          <a:xfrm>
            <a:off x="5181600" y="1048549"/>
            <a:ext cx="39624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F9F"/>
                </a:solidFill>
                <a:effectLst/>
                <a:uLnTx/>
                <a:uFillTx/>
                <a:ea typeface="Open Sans" panose="020B0606030504020204" pitchFamily="34" charset="0"/>
                <a:cs typeface="Open Sans" panose="020B0606030504020204" pitchFamily="34" charset="0"/>
              </a:rPr>
              <a:t>Methodology</a:t>
            </a:r>
          </a:p>
        </p:txBody>
      </p:sp>
    </p:spTree>
    <p:extLst>
      <p:ext uri="{BB962C8B-B14F-4D97-AF65-F5344CB8AC3E}">
        <p14:creationId xmlns:p14="http://schemas.microsoft.com/office/powerpoint/2010/main" val="1597590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102E50"/>
                </a:solidFill>
                <a:ea typeface="Open Sans" panose="020B0606030504020204" pitchFamily="34" charset="0"/>
                <a:cs typeface="Open Sans" panose="020B0606030504020204" pitchFamily="34" charset="0"/>
              </a:rPr>
              <a:t>AMS </a:t>
            </a:r>
            <a:r>
              <a:rPr lang="en-US" dirty="0">
                <a:solidFill>
                  <a:srgbClr val="102E50"/>
                </a:solidFill>
                <a:ea typeface="Open Sans" panose="020B0606030504020204" pitchFamily="34" charset="0"/>
                <a:cs typeface="Open Sans" panose="020B0606030504020204" pitchFamily="34" charset="0"/>
              </a:rPr>
              <a:t>2.0 </a:t>
            </a:r>
            <a:r>
              <a:rPr lang="en-US" dirty="0" smtClean="0">
                <a:solidFill>
                  <a:srgbClr val="102E50"/>
                </a:solidFill>
                <a:ea typeface="Open Sans" panose="020B0606030504020204" pitchFamily="34" charset="0"/>
                <a:cs typeface="Open Sans" panose="020B0606030504020204" pitchFamily="34" charset="0"/>
              </a:rPr>
              <a:t>FAs: Introduction to </a:t>
            </a:r>
            <a:r>
              <a:rPr lang="en-US" dirty="0">
                <a:solidFill>
                  <a:srgbClr val="102E50"/>
                </a:solidFill>
                <a:ea typeface="Open Sans" panose="020B0606030504020204" pitchFamily="34" charset="0"/>
                <a:cs typeface="Open Sans" panose="020B0606030504020204" pitchFamily="34" charset="0"/>
              </a:rPr>
              <a:t>FA 2 (</a:t>
            </a:r>
            <a:r>
              <a:rPr lang="en-US" dirty="0" smtClean="0">
                <a:solidFill>
                  <a:srgbClr val="102E50"/>
                </a:solidFill>
                <a:ea typeface="Open Sans" panose="020B0606030504020204" pitchFamily="34" charset="0"/>
                <a:cs typeface="Open Sans" panose="020B0606030504020204" pitchFamily="34" charset="0"/>
              </a:rPr>
              <a:t>cont’d</a:t>
            </a:r>
            <a:r>
              <a:rPr lang="en-US" dirty="0">
                <a:solidFill>
                  <a:srgbClr val="102E50"/>
                </a:solidFill>
                <a:ea typeface="Open Sans" panose="020B0606030504020204" pitchFamily="34" charset="0"/>
                <a:cs typeface="Open Sans" panose="020B0606030504020204" pitchFamily="34" charset="0"/>
              </a:rPr>
              <a:t>)</a:t>
            </a:r>
          </a:p>
        </p:txBody>
      </p:sp>
      <p:sp>
        <p:nvSpPr>
          <p:cNvPr id="3" name="Slide Number Placeholder 2"/>
          <p:cNvSpPr>
            <a:spLocks noGrp="1"/>
          </p:cNvSpPr>
          <p:nvPr>
            <p:ph type="sldNum" sz="quarter" idx="12"/>
          </p:nvPr>
        </p:nvSpPr>
        <p:spPr/>
        <p:txBody>
          <a:bodyPr/>
          <a:lstStyle/>
          <a:p>
            <a:fld id="{3FBBE826-F6C8-4C6E-8078-D92BC6A88C7C}" type="slidenum">
              <a:rPr lang="en-US" smtClean="0"/>
              <a:t>16</a:t>
            </a:fld>
            <a:endParaRPr lang="en-US"/>
          </a:p>
        </p:txBody>
      </p:sp>
      <p:sp>
        <p:nvSpPr>
          <p:cNvPr id="8" name="Content Placeholder 7"/>
          <p:cNvSpPr>
            <a:spLocks noGrp="1"/>
          </p:cNvSpPr>
          <p:nvPr>
            <p:ph idx="1"/>
          </p:nvPr>
        </p:nvSpPr>
        <p:spPr>
          <a:xfrm>
            <a:off x="451512" y="1281349"/>
            <a:ext cx="8229600" cy="4495800"/>
          </a:xfrm>
        </p:spPr>
        <p:txBody>
          <a:bodyPr/>
          <a:lstStyle/>
          <a:p>
            <a:pPr marL="0" indent="0">
              <a:buNone/>
            </a:pPr>
            <a:r>
              <a:rPr lang="en-US" sz="2800" b="1" dirty="0">
                <a:solidFill>
                  <a:srgbClr val="115F9F"/>
                </a:solidFill>
                <a:ea typeface="Open Sans" panose="020B0606030504020204" pitchFamily="34" charset="0"/>
                <a:cs typeface="Open Sans" panose="020B0606030504020204" pitchFamily="34" charset="0"/>
              </a:rPr>
              <a:t>What Should I </a:t>
            </a:r>
            <a:r>
              <a:rPr lang="en-US" sz="2800" b="1" dirty="0" smtClean="0">
                <a:solidFill>
                  <a:srgbClr val="115F9F"/>
                </a:solidFill>
                <a:ea typeface="Open Sans" panose="020B0606030504020204" pitchFamily="34" charset="0"/>
                <a:cs typeface="Open Sans" panose="020B0606030504020204" pitchFamily="34" charset="0"/>
              </a:rPr>
              <a:t>Expect?</a:t>
            </a:r>
            <a:endParaRPr lang="en-US" sz="2800" b="1" dirty="0">
              <a:solidFill>
                <a:srgbClr val="115F9F"/>
              </a:solidFill>
              <a:ea typeface="Open Sans" panose="020B0606030504020204" pitchFamily="34" charset="0"/>
              <a:cs typeface="Open Sans" panose="020B0606030504020204" pitchFamily="34" charset="0"/>
            </a:endParaRPr>
          </a:p>
          <a:p>
            <a:pPr>
              <a:spcBef>
                <a:spcPts val="1200"/>
              </a:spcBef>
            </a:pPr>
            <a:r>
              <a:rPr lang="en-US" sz="2400" b="1" dirty="0">
                <a:ea typeface="Open Sans" panose="020B0606030504020204" pitchFamily="34" charset="0"/>
                <a:cs typeface="Open Sans" panose="020B0606030504020204" pitchFamily="34" charset="0"/>
              </a:rPr>
              <a:t>Reviewers not limited to a script: </a:t>
            </a:r>
            <a:r>
              <a:rPr lang="en-US" sz="1600" dirty="0">
                <a:ea typeface="Open Sans" panose="020B0606030504020204" pitchFamily="34" charset="0"/>
                <a:cs typeface="Open Sans" panose="020B0606030504020204" pitchFamily="34" charset="0"/>
              </a:rPr>
              <a:t>The protocol identifies targeted topics to help grantees understand what Reviewers are tasked to learn while </a:t>
            </a:r>
            <a:r>
              <a:rPr lang="en-US" sz="1600" dirty="0" smtClean="0">
                <a:ea typeface="Open Sans" panose="020B0606030504020204" pitchFamily="34" charset="0"/>
                <a:cs typeface="Open Sans" panose="020B0606030504020204" pitchFamily="34" charset="0"/>
              </a:rPr>
              <a:t>onsite. Grantees </a:t>
            </a:r>
            <a:r>
              <a:rPr lang="en-US" sz="1600" dirty="0">
                <a:ea typeface="Open Sans" panose="020B0606030504020204" pitchFamily="34" charset="0"/>
                <a:cs typeface="Open Sans" panose="020B0606030504020204" pitchFamily="34" charset="0"/>
              </a:rPr>
              <a:t>should not expect Reviewers to </a:t>
            </a:r>
            <a:r>
              <a:rPr lang="en-US" sz="1600" dirty="0" smtClean="0">
                <a:ea typeface="Open Sans" panose="020B0606030504020204" pitchFamily="34" charset="0"/>
                <a:cs typeface="Open Sans" panose="020B0606030504020204" pitchFamily="34" charset="0"/>
              </a:rPr>
              <a:t>adhere strictly </a:t>
            </a:r>
            <a:r>
              <a:rPr lang="en-US" sz="1600" dirty="0">
                <a:ea typeface="Open Sans" panose="020B0606030504020204" pitchFamily="34" charset="0"/>
                <a:cs typeface="Open Sans" panose="020B0606030504020204" pitchFamily="34" charset="0"/>
              </a:rPr>
              <a:t>to a script. Keep in mind, </a:t>
            </a:r>
            <a:r>
              <a:rPr lang="en-US" sz="1600" dirty="0" smtClean="0">
                <a:ea typeface="Open Sans" panose="020B0606030504020204" pitchFamily="34" charset="0"/>
                <a:cs typeface="Open Sans" panose="020B0606030504020204" pitchFamily="34" charset="0"/>
              </a:rPr>
              <a:t>the OHS </a:t>
            </a:r>
            <a:r>
              <a:rPr lang="en-US" sz="1600" dirty="0">
                <a:ea typeface="Open Sans" panose="020B0606030504020204" pitchFamily="34" charset="0"/>
                <a:cs typeface="Open Sans" panose="020B0606030504020204" pitchFamily="34" charset="0"/>
              </a:rPr>
              <a:t>directs Reviewers to ask </a:t>
            </a:r>
            <a:r>
              <a:rPr lang="en-US" sz="1600" dirty="0" smtClean="0">
                <a:ea typeface="Open Sans" panose="020B0606030504020204" pitchFamily="34" charset="0"/>
                <a:cs typeface="Open Sans" panose="020B0606030504020204" pitchFamily="34" charset="0"/>
              </a:rPr>
              <a:t>follow-up </a:t>
            </a:r>
            <a:r>
              <a:rPr lang="en-US" sz="1600" dirty="0">
                <a:ea typeface="Open Sans" panose="020B0606030504020204" pitchFamily="34" charset="0"/>
                <a:cs typeface="Open Sans" panose="020B0606030504020204" pitchFamily="34" charset="0"/>
              </a:rPr>
              <a:t>questions to </a:t>
            </a:r>
            <a:r>
              <a:rPr lang="en-US" sz="1600" dirty="0" smtClean="0">
                <a:ea typeface="Open Sans" panose="020B0606030504020204" pitchFamily="34" charset="0"/>
                <a:cs typeface="Open Sans" panose="020B0606030504020204" pitchFamily="34" charset="0"/>
              </a:rPr>
              <a:t>understand </a:t>
            </a:r>
            <a:r>
              <a:rPr lang="en-US" sz="1600" dirty="0">
                <a:ea typeface="Open Sans" panose="020B0606030504020204" pitchFamily="34" charset="0"/>
                <a:cs typeface="Open Sans" panose="020B0606030504020204" pitchFamily="34" charset="0"/>
              </a:rPr>
              <a:t>better the information presented by the grantee</a:t>
            </a:r>
            <a:r>
              <a:rPr lang="en-US" sz="1600" dirty="0" smtClean="0">
                <a:ea typeface="Open Sans" panose="020B0606030504020204" pitchFamily="34" charset="0"/>
                <a:cs typeface="Open Sans" panose="020B0606030504020204" pitchFamily="34" charset="0"/>
              </a:rPr>
              <a:t>.</a:t>
            </a:r>
            <a:endParaRPr lang="en-US" sz="1600" dirty="0">
              <a:ea typeface="Open Sans" panose="020B0606030504020204" pitchFamily="34" charset="0"/>
              <a:cs typeface="Open Sans" panose="020B0606030504020204" pitchFamily="34" charset="0"/>
            </a:endParaRPr>
          </a:p>
          <a:p>
            <a:pPr>
              <a:spcBef>
                <a:spcPts val="1200"/>
              </a:spcBef>
            </a:pPr>
            <a:r>
              <a:rPr lang="en-US" sz="2400" b="1" dirty="0" smtClean="0">
                <a:ea typeface="Open Sans" panose="020B0606030504020204" pitchFamily="34" charset="0"/>
                <a:cs typeface="Open Sans" panose="020B0606030504020204" pitchFamily="34" charset="0"/>
              </a:rPr>
              <a:t>Check-the-box </a:t>
            </a:r>
            <a:r>
              <a:rPr lang="en-US" sz="2400" b="1" dirty="0">
                <a:ea typeface="Open Sans" panose="020B0606030504020204" pitchFamily="34" charset="0"/>
                <a:cs typeface="Open Sans" panose="020B0606030504020204" pitchFamily="34" charset="0"/>
              </a:rPr>
              <a:t>mentality is extinct </a:t>
            </a:r>
            <a:r>
              <a:rPr lang="en-US" sz="1600" b="1" dirty="0" smtClean="0">
                <a:ea typeface="Open Sans" panose="020B0606030504020204" pitchFamily="34" charset="0"/>
                <a:cs typeface="Open Sans" panose="020B0606030504020204" pitchFamily="34" charset="0"/>
              </a:rPr>
              <a:t>: </a:t>
            </a:r>
            <a:r>
              <a:rPr lang="en-US" sz="1600" dirty="0" smtClean="0">
                <a:ea typeface="Open Sans" panose="020B0606030504020204" pitchFamily="34" charset="0"/>
                <a:cs typeface="Open Sans" panose="020B0606030504020204" pitchFamily="34" charset="0"/>
              </a:rPr>
              <a:t>We </a:t>
            </a:r>
            <a:r>
              <a:rPr lang="en-US" sz="1600" dirty="0">
                <a:ea typeface="Open Sans" panose="020B0606030504020204" pitchFamily="34" charset="0"/>
                <a:cs typeface="Open Sans" panose="020B0606030504020204" pitchFamily="34" charset="0"/>
              </a:rPr>
              <a:t>expect grantees to tell us how they are implementing the HSPPS and providing quality services . Don’t tell us what you think we want to hear. Tell us and show us how you are implementing the HSPPS. We want to see how you manage the program every day! </a:t>
            </a:r>
            <a:endParaRPr lang="en-US" sz="800" dirty="0">
              <a:ea typeface="Open Sans" panose="020B0606030504020204" pitchFamily="34" charset="0"/>
              <a:cs typeface="Open Sans" panose="020B0606030504020204" pitchFamily="34" charset="0"/>
            </a:endParaRPr>
          </a:p>
          <a:p>
            <a:pPr>
              <a:spcBef>
                <a:spcPts val="1200"/>
              </a:spcBef>
            </a:pPr>
            <a:r>
              <a:rPr lang="en-US" sz="2400" b="1" dirty="0">
                <a:ea typeface="Open Sans" panose="020B0606030504020204" pitchFamily="34" charset="0"/>
                <a:cs typeface="Open Sans" panose="020B0606030504020204" pitchFamily="34" charset="0"/>
              </a:rPr>
              <a:t>Protocol is </a:t>
            </a:r>
            <a:r>
              <a:rPr lang="en-US" sz="2400" b="1" dirty="0" smtClean="0">
                <a:ea typeface="Open Sans" panose="020B0606030504020204" pitchFamily="34" charset="0"/>
                <a:cs typeface="Open Sans" panose="020B0606030504020204" pitchFamily="34" charset="0"/>
              </a:rPr>
              <a:t>systemic―all </a:t>
            </a:r>
            <a:r>
              <a:rPr lang="en-US" sz="2400" b="1" dirty="0">
                <a:ea typeface="Open Sans" panose="020B0606030504020204" pitchFamily="34" charset="0"/>
                <a:cs typeface="Open Sans" panose="020B0606030504020204" pitchFamily="34" charset="0"/>
              </a:rPr>
              <a:t>sections are </a:t>
            </a:r>
            <a:r>
              <a:rPr lang="en-US" sz="2400" b="1" dirty="0" smtClean="0">
                <a:ea typeface="Open Sans" panose="020B0606030504020204" pitchFamily="34" charset="0"/>
                <a:cs typeface="Open Sans" panose="020B0606030504020204" pitchFamily="34" charset="0"/>
              </a:rPr>
              <a:t>connected: </a:t>
            </a:r>
            <a:r>
              <a:rPr lang="en-US" sz="1600" dirty="0">
                <a:ea typeface="Open Sans" panose="020B0606030504020204" pitchFamily="34" charset="0"/>
                <a:cs typeface="Open Sans" panose="020B0606030504020204" pitchFamily="34" charset="0"/>
              </a:rPr>
              <a:t>Reviewers likely will be moving across different sections of the protocol fluidly. For example, in one </a:t>
            </a:r>
            <a:r>
              <a:rPr lang="en-US" sz="1600" dirty="0" smtClean="0">
                <a:ea typeface="Open Sans" panose="020B0606030504020204" pitchFamily="34" charset="0"/>
                <a:cs typeface="Open Sans" panose="020B0606030504020204" pitchFamily="34" charset="0"/>
              </a:rPr>
              <a:t>15-minute </a:t>
            </a:r>
            <a:r>
              <a:rPr lang="en-US" sz="1600" dirty="0">
                <a:ea typeface="Open Sans" panose="020B0606030504020204" pitchFamily="34" charset="0"/>
                <a:cs typeface="Open Sans" panose="020B0606030504020204" pitchFamily="34" charset="0"/>
              </a:rPr>
              <a:t>conversation, Reviewers may ask questions related to ERSEA, Health, and Family Engagement. Grantees should be prepared for Reviewers to take a more holistic approach to monitoring reviews. </a:t>
            </a:r>
            <a:endParaRPr lang="en-US" sz="2400" b="1" dirty="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spTree>
    <p:extLst>
      <p:ext uri="{BB962C8B-B14F-4D97-AF65-F5344CB8AC3E}">
        <p14:creationId xmlns:p14="http://schemas.microsoft.com/office/powerpoint/2010/main" val="17076208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a:off x="-11376" y="2732047"/>
            <a:ext cx="9155376" cy="2341757"/>
          </a:xfrm>
          <a:prstGeom prst="rect">
            <a:avLst/>
          </a:prstGeom>
          <a:solidFill>
            <a:srgbClr val="1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normAutofit/>
          </a:bodyPr>
          <a:lstStyle/>
          <a:p>
            <a:pPr algn="l"/>
            <a:r>
              <a:rPr lang="en-US" dirty="0" smtClean="0">
                <a:solidFill>
                  <a:srgbClr val="102E50"/>
                </a:solidFill>
                <a:ea typeface="Open Sans" panose="020B0606030504020204" pitchFamily="34" charset="0"/>
                <a:cs typeface="Open Sans" panose="020B0606030504020204" pitchFamily="34" charset="0"/>
              </a:rPr>
              <a:t>Additional </a:t>
            </a:r>
            <a:r>
              <a:rPr lang="en-US" dirty="0">
                <a:solidFill>
                  <a:srgbClr val="102E50"/>
                </a:solidFill>
                <a:ea typeface="Open Sans" panose="020B0606030504020204" pitchFamily="34" charset="0"/>
                <a:cs typeface="Open Sans" panose="020B0606030504020204" pitchFamily="34" charset="0"/>
              </a:rPr>
              <a:t>Resources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r>
              <a:rPr lang="en-US" smtClean="0"/>
              <a:t>The Enhanced AMS 2.0: The Foundation</a:t>
            </a:r>
            <a:endParaRPr lang="en-US" dirty="0"/>
          </a:p>
        </p:txBody>
      </p:sp>
      <p:sp>
        <p:nvSpPr>
          <p:cNvPr id="8" name="Rectangle 7"/>
          <p:cNvSpPr/>
          <p:nvPr/>
        </p:nvSpPr>
        <p:spPr>
          <a:xfrm rot="10800000">
            <a:off x="-11376" y="2062975"/>
            <a:ext cx="9155376" cy="669073"/>
          </a:xfrm>
          <a:prstGeom prst="rect">
            <a:avLst/>
          </a:prstGeom>
          <a:solidFill>
            <a:srgbClr val="508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085040"/>
            <a:ext cx="7924800" cy="2332946"/>
          </a:xfrm>
          <a:prstGeom prst="rect">
            <a:avLst/>
          </a:prstGeom>
        </p:spPr>
        <p:txBody>
          <a:bodyPr wrap="square">
            <a:spAutoFit/>
          </a:bodyPr>
          <a:lstStyle/>
          <a:p>
            <a:pPr marL="0" marR="0" lvl="0" indent="0" algn="ctr" defTabSz="457200" rtl="0" eaLnBrk="1" fontAlgn="base" latinLnBrk="0" hangingPunct="1">
              <a:lnSpc>
                <a:spcPct val="125000"/>
              </a:lnSpc>
              <a:spcBef>
                <a:spcPct val="2000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rPr>
              <a:t>For additional information about AMS 2.0, </a:t>
            </a:r>
            <a:r>
              <a:rPr kumimoji="0" lang="en-US" sz="2800" b="1" i="0" u="none" strike="noStrike" kern="1200" cap="none" spc="0" normalizeH="0" baseline="0" noProof="0" dirty="0" smtClean="0">
                <a:ln>
                  <a:noFill/>
                </a:ln>
                <a:solidFill>
                  <a:schemeClr val="bg1"/>
                </a:solidFill>
                <a:effectLst/>
                <a:uLnTx/>
                <a:uFillTx/>
                <a:ea typeface="Open Sans" panose="020B0606030504020204" pitchFamily="34" charset="0"/>
                <a:cs typeface="Open Sans" panose="020B0606030504020204" pitchFamily="34" charset="0"/>
              </a:rPr>
              <a:t>visit:</a:t>
            </a:r>
            <a:br>
              <a:rPr kumimoji="0" lang="en-US" sz="2800" b="1" i="0" u="none" strike="noStrike" kern="1200" cap="none" spc="0" normalizeH="0" baseline="0" noProof="0" dirty="0" smtClean="0">
                <a:ln>
                  <a:noFill/>
                </a:ln>
                <a:solidFill>
                  <a:schemeClr val="bg1"/>
                </a:solidFill>
                <a:effectLst/>
                <a:uLnTx/>
                <a:uFillTx/>
                <a:ea typeface="Open Sans" panose="020B0606030504020204" pitchFamily="34" charset="0"/>
                <a:cs typeface="Open Sans" panose="020B0606030504020204" pitchFamily="34" charset="0"/>
              </a:rPr>
            </a:br>
            <a:r>
              <a:rPr kumimoji="0" lang="en-US" sz="2800" b="1" i="0" u="none" strike="noStrike" kern="1200" cap="none" spc="0" normalizeH="0" baseline="0" noProof="0" dirty="0" smtClean="0">
                <a:ln>
                  <a:noFill/>
                </a:ln>
                <a:solidFill>
                  <a:schemeClr val="bg1"/>
                </a:solidFill>
                <a:effectLst/>
                <a:uLnTx/>
                <a:uFillTx/>
                <a:ea typeface="Open Sans" panose="020B0606030504020204" pitchFamily="34" charset="0"/>
                <a:cs typeface="Open Sans" panose="020B0606030504020204" pitchFamily="34" charset="0"/>
              </a:rPr>
              <a:t/>
            </a:r>
            <a:br>
              <a:rPr kumimoji="0" lang="en-US" sz="2800" b="1" i="0" u="none" strike="noStrike" kern="1200" cap="none" spc="0" normalizeH="0" baseline="0" noProof="0" dirty="0" smtClean="0">
                <a:ln>
                  <a:noFill/>
                </a:ln>
                <a:solidFill>
                  <a:schemeClr val="bg1"/>
                </a:solidFill>
                <a:effectLst/>
                <a:uLnTx/>
                <a:uFillTx/>
                <a:ea typeface="Open Sans" panose="020B0606030504020204" pitchFamily="34" charset="0"/>
                <a:cs typeface="Open Sans" panose="020B0606030504020204" pitchFamily="34" charset="0"/>
              </a:rPr>
            </a:br>
            <a:r>
              <a:rPr kumimoji="0" lang="en-US" sz="2800" b="0" i="0" u="none" strike="noStrike" kern="1200" cap="none" spc="0" normalizeH="0" baseline="0" noProof="0" dirty="0" smtClean="0">
                <a:ln>
                  <a:noFill/>
                </a:ln>
                <a:solidFill>
                  <a:schemeClr val="bg1"/>
                </a:solidFill>
                <a:effectLst/>
                <a:uLnTx/>
                <a:uFillTx/>
                <a:ea typeface="Open Sans" panose="020B0606030504020204" pitchFamily="34" charset="0"/>
                <a:cs typeface="Open Sans" panose="020B0606030504020204" pitchFamily="34" charset="0"/>
                <a:hlinkClick r:id="rId2"/>
              </a:rPr>
              <a:t>Early </a:t>
            </a:r>
            <a:r>
              <a:rPr kumimoji="0" lang="en-US" sz="28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hlinkClick r:id="rId2"/>
              </a:rPr>
              <a:t>Childhood Learning &amp; Knowledge Center</a:t>
            </a:r>
            <a:endParaRPr kumimoji="0" lang="en-US" sz="28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hlinkClick r:id=""/>
            </a:endParaRPr>
          </a:p>
          <a:p>
            <a:pPr marR="0" lvl="0" algn="ctr" defTabSz="457200" rtl="0" eaLnBrk="1" fontAlgn="base" latinLnBrk="0" hangingPunct="1">
              <a:lnSpc>
                <a:spcPct val="125000"/>
              </a:lnSpc>
              <a:spcBef>
                <a:spcPct val="20000"/>
              </a:spcBef>
              <a:spcAft>
                <a:spcPct val="0"/>
              </a:spcAft>
              <a:buClrTx/>
              <a:buSzTx/>
              <a:tabLst/>
              <a:defRPr/>
            </a:pPr>
            <a:r>
              <a:rPr kumimoji="0" lang="en-US" sz="2800" b="0" i="0" u="none" strike="noStrike" kern="1200" cap="none" spc="0" normalizeH="0" baseline="0" noProof="0" dirty="0">
                <a:ln>
                  <a:noFill/>
                </a:ln>
                <a:solidFill>
                  <a:srgbClr val="112E51"/>
                </a:solidFill>
                <a:effectLst/>
                <a:uLnTx/>
                <a:uFillTx/>
                <a:ea typeface="Open Sans" panose="020B0606030504020204" pitchFamily="34" charset="0"/>
                <a:cs typeface="Open Sans" panose="020B0606030504020204" pitchFamily="34" charset="0"/>
                <a:hlinkClick r:id="rId3"/>
              </a:rPr>
              <a:t>Aligned Monitoring Virtual Expo</a:t>
            </a:r>
            <a:r>
              <a:rPr kumimoji="0" lang="en-US" sz="2800" b="0" i="0" u="none" strike="noStrike" kern="1200" cap="none" spc="0" normalizeH="0" baseline="0" noProof="0" dirty="0">
                <a:ln>
                  <a:noFill/>
                </a:ln>
                <a:solidFill>
                  <a:srgbClr val="112E51"/>
                </a:solidFill>
                <a:effectLst/>
                <a:uLnTx/>
                <a:uFillTx/>
                <a:ea typeface="Open Sans" panose="020B0606030504020204" pitchFamily="34" charset="0"/>
                <a:cs typeface="Open Sans" panose="020B0606030504020204" pitchFamily="34" charset="0"/>
              </a:rPr>
              <a:t> </a:t>
            </a:r>
            <a:endParaRPr kumimoji="0" lang="en-US" sz="2800" b="0" i="0" u="none" strike="noStrike" kern="1400" cap="none" spc="0" normalizeH="0" baseline="0" noProof="0" dirty="0">
              <a:ln>
                <a:noFill/>
              </a:ln>
              <a:solidFill>
                <a:srgbClr val="112E51"/>
              </a:solidFill>
              <a:effectLst/>
              <a:uLnTx/>
              <a:uFillTx/>
            </a:endParaRPr>
          </a:p>
        </p:txBody>
      </p:sp>
    </p:spTree>
    <p:extLst>
      <p:ext uri="{BB962C8B-B14F-4D97-AF65-F5344CB8AC3E}">
        <p14:creationId xmlns:p14="http://schemas.microsoft.com/office/powerpoint/2010/main" val="13679666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US" smtClean="0">
                <a:solidFill>
                  <a:srgbClr val="102E50"/>
                </a:solidFill>
                <a:ea typeface="Open Sans" panose="020B0606030504020204" pitchFamily="34" charset="0"/>
                <a:cs typeface="Open Sans" panose="020B0606030504020204" pitchFamily="34" charset="0"/>
              </a:rPr>
              <a:t>Table of Contents</a:t>
            </a:r>
            <a:endParaRPr lang="en-US" dirty="0">
              <a:solidFill>
                <a:srgbClr val="102E50"/>
              </a:solidFill>
              <a:ea typeface="Open Sans" panose="020B0606030504020204" pitchFamily="34" charset="0"/>
              <a:cs typeface="Open Sans" panose="020B0606030504020204" pitchFamily="34" charset="0"/>
            </a:endParaRPr>
          </a:p>
        </p:txBody>
      </p:sp>
      <p:sp>
        <p:nvSpPr>
          <p:cNvPr id="6" name="Slide Number Placeholder 5"/>
          <p:cNvSpPr>
            <a:spLocks noGrp="1"/>
          </p:cNvSpPr>
          <p:nvPr>
            <p:ph type="sldNum" sz="quarter" idx="12"/>
          </p:nvPr>
        </p:nvSpPr>
        <p:spPr/>
        <p:txBody>
          <a:bodyPr/>
          <a:lstStyle/>
          <a:p>
            <a:fld id="{3FBBE826-F6C8-4C6E-8078-D92BC6A88C7C}" type="slidenum">
              <a:rPr lang="en-US" smtClean="0"/>
              <a:t>2</a:t>
            </a:fld>
            <a:endParaRPr lang="en-US"/>
          </a:p>
        </p:txBody>
      </p:sp>
      <p:sp>
        <p:nvSpPr>
          <p:cNvPr id="14" name="Content Placeholder 13"/>
          <p:cNvSpPr>
            <a:spLocks noGrp="1"/>
          </p:cNvSpPr>
          <p:nvPr>
            <p:ph idx="1"/>
          </p:nvPr>
        </p:nvSpPr>
        <p:spPr/>
        <p:txBody>
          <a:bodyPr/>
          <a:lstStyle/>
          <a:p>
            <a:r>
              <a:rPr lang="en-US" sz="2400" dirty="0" smtClean="0">
                <a:ea typeface="Open Sans" panose="020B0606030504020204" pitchFamily="34" charset="0"/>
                <a:cs typeface="Open Sans" panose="020B0606030504020204" pitchFamily="34" charset="0"/>
              </a:rPr>
              <a:t>Background: The Road to AMS 2.0</a:t>
            </a:r>
          </a:p>
          <a:p>
            <a:r>
              <a:rPr lang="en-US" sz="2400" dirty="0" smtClean="0">
                <a:ea typeface="Open Sans" panose="020B0606030504020204" pitchFamily="34" charset="0"/>
                <a:cs typeface="Open Sans" panose="020B0606030504020204" pitchFamily="34" charset="0"/>
              </a:rPr>
              <a:t>Introducing AMS 2.0</a:t>
            </a:r>
          </a:p>
          <a:p>
            <a:pPr lvl="1"/>
            <a:r>
              <a:rPr lang="en-US" sz="2000" dirty="0" smtClean="0">
                <a:solidFill>
                  <a:schemeClr val="tx1">
                    <a:lumMod val="75000"/>
                    <a:lumOff val="25000"/>
                  </a:schemeClr>
                </a:solidFill>
                <a:ea typeface="Open Sans" panose="020B0606030504020204" pitchFamily="34" charset="0"/>
                <a:cs typeface="Open Sans" panose="020B0606030504020204" pitchFamily="34" charset="0"/>
              </a:rPr>
              <a:t>What Grantees Need to Know</a:t>
            </a:r>
          </a:p>
          <a:p>
            <a:pPr lvl="1"/>
            <a:r>
              <a:rPr lang="en-US" sz="2000" dirty="0" smtClean="0">
                <a:solidFill>
                  <a:schemeClr val="tx1">
                    <a:lumMod val="75000"/>
                    <a:lumOff val="25000"/>
                  </a:schemeClr>
                </a:solidFill>
                <a:ea typeface="Open Sans" panose="020B0606030504020204" pitchFamily="34" charset="0"/>
                <a:cs typeface="Open Sans" panose="020B0606030504020204" pitchFamily="34" charset="0"/>
              </a:rPr>
              <a:t>Key Principles</a:t>
            </a:r>
          </a:p>
          <a:p>
            <a:pPr lvl="1"/>
            <a:r>
              <a:rPr lang="en-US" sz="2000" dirty="0" smtClean="0">
                <a:solidFill>
                  <a:schemeClr val="tx1">
                    <a:lumMod val="75000"/>
                    <a:lumOff val="25000"/>
                  </a:schemeClr>
                </a:solidFill>
                <a:ea typeface="Open Sans" panose="020B0606030504020204" pitchFamily="34" charset="0"/>
                <a:cs typeface="Open Sans" panose="020B0606030504020204" pitchFamily="34" charset="0"/>
              </a:rPr>
              <a:t>How Does AMS 2.0 Differ from AMS 1.0</a:t>
            </a:r>
          </a:p>
          <a:p>
            <a:r>
              <a:rPr lang="en-US" sz="2400" dirty="0" smtClean="0">
                <a:ea typeface="Open Sans" panose="020B0606030504020204" pitchFamily="34" charset="0"/>
                <a:cs typeface="Open Sans" panose="020B0606030504020204" pitchFamily="34" charset="0"/>
              </a:rPr>
              <a:t>AMS 2.0 Focus Areas</a:t>
            </a:r>
          </a:p>
          <a:p>
            <a:pPr lvl="1"/>
            <a:r>
              <a:rPr lang="en-US" sz="2000" dirty="0" smtClean="0">
                <a:solidFill>
                  <a:schemeClr val="tx1">
                    <a:lumMod val="75000"/>
                    <a:lumOff val="25000"/>
                  </a:schemeClr>
                </a:solidFill>
                <a:ea typeface="Open Sans" panose="020B0606030504020204" pitchFamily="34" charset="0"/>
                <a:cs typeface="Open Sans" panose="020B0606030504020204" pitchFamily="34" charset="0"/>
              </a:rPr>
              <a:t>Introduction to Focus Area 1 (FA1)</a:t>
            </a:r>
          </a:p>
          <a:p>
            <a:pPr lvl="1"/>
            <a:r>
              <a:rPr lang="en-US" sz="2000" dirty="0" smtClean="0">
                <a:solidFill>
                  <a:schemeClr val="tx1">
                    <a:lumMod val="75000"/>
                    <a:lumOff val="25000"/>
                  </a:schemeClr>
                </a:solidFill>
                <a:ea typeface="Open Sans" panose="020B0606030504020204" pitchFamily="34" charset="0"/>
                <a:cs typeface="Open Sans" panose="020B0606030504020204" pitchFamily="34" charset="0"/>
              </a:rPr>
              <a:t>Introduction to Focus Area  2 (FA2)</a:t>
            </a:r>
          </a:p>
          <a:p>
            <a:r>
              <a:rPr lang="en-US" sz="2400" dirty="0" smtClean="0">
                <a:ea typeface="Open Sans" panose="020B0606030504020204" pitchFamily="34" charset="0"/>
                <a:cs typeface="Open Sans" panose="020B0606030504020204" pitchFamily="34" charset="0"/>
              </a:rPr>
              <a:t>Additional Resources</a:t>
            </a:r>
          </a:p>
          <a:p>
            <a:pPr lvl="1"/>
            <a:endParaRPr lang="en-US" dirty="0" smtClean="0">
              <a:solidFill>
                <a:schemeClr val="tx1">
                  <a:lumMod val="75000"/>
                  <a:lumOff val="25000"/>
                </a:schemeClr>
              </a:solidFill>
              <a:ea typeface="Open Sans" panose="020B0606030504020204" pitchFamily="34" charset="0"/>
              <a:cs typeface="Open Sans" panose="020B0606030504020204" pitchFamily="34" charset="0"/>
            </a:endParaRPr>
          </a:p>
          <a:p>
            <a:pPr lvl="1"/>
            <a:endParaRPr lang="en-US"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144" y="3778927"/>
            <a:ext cx="330758" cy="3121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199" y="4121624"/>
            <a:ext cx="362046" cy="327778"/>
          </a:xfrm>
          <a:prstGeom prst="rect">
            <a:avLst/>
          </a:prstGeom>
        </p:spPr>
      </p:pic>
    </p:spTree>
    <p:extLst>
      <p:ext uri="{BB962C8B-B14F-4D97-AF65-F5344CB8AC3E}">
        <p14:creationId xmlns:p14="http://schemas.microsoft.com/office/powerpoint/2010/main" val="1024904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a:solidFill>
                  <a:srgbClr val="102E50"/>
                </a:solidFill>
                <a:ea typeface="Open Sans" panose="020B0606030504020204" pitchFamily="34" charset="0"/>
                <a:cs typeface="Open Sans" panose="020B0606030504020204" pitchFamily="34" charset="0"/>
              </a:rPr>
              <a:t>Background: The Road to AMS 2.0</a:t>
            </a:r>
            <a:br>
              <a:rPr lang="en-US" dirty="0">
                <a:solidFill>
                  <a:srgbClr val="102E50"/>
                </a:solidFill>
                <a:ea typeface="Open Sans" panose="020B0606030504020204" pitchFamily="34" charset="0"/>
                <a:cs typeface="Open Sans" panose="020B0606030504020204" pitchFamily="34" charset="0"/>
              </a:rPr>
            </a:br>
            <a:endParaRPr lang="en-US" dirty="0">
              <a:solidFill>
                <a:srgbClr val="102E50"/>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3FBBE826-F6C8-4C6E-8078-D92BC6A88C7C}" type="slidenum">
              <a:rPr lang="en-US" smtClean="0"/>
              <a:t>3</a:t>
            </a:fld>
            <a:endParaRPr lang="en-US"/>
          </a:p>
        </p:txBody>
      </p:sp>
      <p:sp>
        <p:nvSpPr>
          <p:cNvPr id="3" name="Content Placeholder 2"/>
          <p:cNvSpPr>
            <a:spLocks noGrp="1"/>
          </p:cNvSpPr>
          <p:nvPr>
            <p:ph idx="1"/>
          </p:nvPr>
        </p:nvSpPr>
        <p:spPr>
          <a:xfrm>
            <a:off x="533400" y="1371600"/>
            <a:ext cx="4795838" cy="4529137"/>
          </a:xfrm>
        </p:spPr>
        <p:txBody>
          <a:bodyPr/>
          <a:lstStyle/>
          <a:p>
            <a:pPr>
              <a:spcBef>
                <a:spcPts val="1200"/>
              </a:spcBef>
              <a:spcAft>
                <a:spcPts val="1200"/>
              </a:spcAft>
            </a:pPr>
            <a:r>
              <a:rPr lang="en-US" sz="2400" dirty="0">
                <a:ea typeface="Open Sans" panose="020B0606030504020204" pitchFamily="34" charset="0"/>
                <a:cs typeface="Open Sans" panose="020B0606030504020204" pitchFamily="34" charset="0"/>
              </a:rPr>
              <a:t>In 2016, the Office of Head Start (OHS) released the new Head Start Program Performance Standards (HSPPS</a:t>
            </a:r>
            <a:r>
              <a:rPr lang="en-US" sz="2400" dirty="0" smtClean="0">
                <a:ea typeface="Open Sans" panose="020B0606030504020204" pitchFamily="34" charset="0"/>
                <a:cs typeface="Open Sans" panose="020B0606030504020204" pitchFamily="34" charset="0"/>
              </a:rPr>
              <a:t>), </a:t>
            </a:r>
            <a:r>
              <a:rPr lang="en-US" sz="2400" dirty="0">
                <a:ea typeface="Open Sans" panose="020B0606030504020204" pitchFamily="34" charset="0"/>
                <a:cs typeface="Open Sans" panose="020B0606030504020204" pitchFamily="34" charset="0"/>
              </a:rPr>
              <a:t>which became effective November 7, </a:t>
            </a:r>
            <a:r>
              <a:rPr lang="en-US" sz="2400" dirty="0" smtClean="0">
                <a:ea typeface="Open Sans" panose="020B0606030504020204" pitchFamily="34" charset="0"/>
                <a:cs typeface="Open Sans" panose="020B0606030504020204" pitchFamily="34" charset="0"/>
              </a:rPr>
              <a:t>2016.</a:t>
            </a:r>
            <a:endParaRPr lang="en-US" sz="2400" dirty="0">
              <a:ea typeface="Open Sans" panose="020B0606030504020204" pitchFamily="34" charset="0"/>
              <a:cs typeface="Open Sans" panose="020B0606030504020204" pitchFamily="34" charset="0"/>
            </a:endParaRPr>
          </a:p>
          <a:p>
            <a:pPr>
              <a:spcBef>
                <a:spcPts val="1200"/>
              </a:spcBef>
              <a:spcAft>
                <a:spcPts val="1200"/>
              </a:spcAft>
            </a:pPr>
            <a:r>
              <a:rPr lang="en-US" sz="2400" dirty="0">
                <a:ea typeface="Open Sans" panose="020B0606030504020204" pitchFamily="34" charset="0"/>
                <a:cs typeface="Open Sans" panose="020B0606030504020204" pitchFamily="34" charset="0"/>
              </a:rPr>
              <a:t>The </a:t>
            </a:r>
            <a:r>
              <a:rPr lang="en-US" sz="2400" dirty="0" smtClean="0">
                <a:ea typeface="Open Sans" panose="020B0606030504020204" pitchFamily="34" charset="0"/>
                <a:cs typeface="Open Sans" panose="020B0606030504020204" pitchFamily="34" charset="0"/>
              </a:rPr>
              <a:t>standards </a:t>
            </a:r>
            <a:r>
              <a:rPr lang="en-US" sz="2400" dirty="0">
                <a:ea typeface="Open Sans" panose="020B0606030504020204" pitchFamily="34" charset="0"/>
                <a:cs typeface="Open Sans" panose="020B0606030504020204" pitchFamily="34" charset="0"/>
              </a:rPr>
              <a:t>represent a shift from compliance only to focus on performance, </a:t>
            </a:r>
            <a:r>
              <a:rPr lang="en-US" sz="2400" dirty="0" smtClean="0">
                <a:ea typeface="Open Sans" panose="020B0606030504020204" pitchFamily="34" charset="0"/>
                <a:cs typeface="Open Sans" panose="020B0606030504020204" pitchFamily="34" charset="0"/>
              </a:rPr>
              <a:t>data-driven decisions, </a:t>
            </a:r>
            <a:r>
              <a:rPr lang="en-US" sz="2400" dirty="0">
                <a:ea typeface="Open Sans" panose="020B0606030504020204" pitchFamily="34" charset="0"/>
                <a:cs typeface="Open Sans" panose="020B0606030504020204" pitchFamily="34" charset="0"/>
              </a:rPr>
              <a:t>and </a:t>
            </a:r>
            <a:r>
              <a:rPr lang="en-US" sz="2400" dirty="0" smtClean="0">
                <a:ea typeface="Open Sans" panose="020B0606030504020204" pitchFamily="34" charset="0"/>
                <a:cs typeface="Open Sans" panose="020B0606030504020204" pitchFamily="34" charset="0"/>
              </a:rPr>
              <a:t>impact.</a:t>
            </a:r>
            <a:endParaRPr lang="en-US" sz="2400" dirty="0">
              <a:ea typeface="Open Sans" panose="020B0606030504020204" pitchFamily="34" charset="0"/>
              <a:cs typeface="Open Sans" panose="020B0606030504020204" pitchFamily="34" charset="0"/>
            </a:endParaRPr>
          </a:p>
        </p:txBody>
      </p:sp>
      <p:sp>
        <p:nvSpPr>
          <p:cNvPr id="6" name="Footer Placeholder 5"/>
          <p:cNvSpPr>
            <a:spLocks noGrp="1"/>
          </p:cNvSpPr>
          <p:nvPr>
            <p:ph type="ftr" sz="quarter" idx="11"/>
          </p:nvPr>
        </p:nvSpPr>
        <p:spPr/>
        <p:txBody>
          <a:bodyPr/>
          <a:lstStyle/>
          <a:p>
            <a:r>
              <a:rPr lang="en-US" smtClean="0"/>
              <a:t>The Enhanced AMS 2.0: The Foundation</a:t>
            </a:r>
            <a:endParaRPr lang="en-US" dirty="0"/>
          </a:p>
        </p:txBody>
      </p:sp>
      <p:sp>
        <p:nvSpPr>
          <p:cNvPr id="2" name="Rectangle 1"/>
          <p:cNvSpPr/>
          <p:nvPr/>
        </p:nvSpPr>
        <p:spPr>
          <a:xfrm>
            <a:off x="5633312" y="1371600"/>
            <a:ext cx="3218293" cy="1752600"/>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latin typeface="Al Nile" charset="-78"/>
                <a:ea typeface="Al Nile" charset="-78"/>
                <a:cs typeface="Al Nile" charset="-78"/>
              </a:rPr>
              <a:t>Greater flexibility for grantees to determine how best to achieve goals and </a:t>
            </a:r>
            <a:r>
              <a:rPr lang="en-US" sz="1600" dirty="0" smtClean="0">
                <a:latin typeface="Al Nile" charset="-78"/>
                <a:ea typeface="Al Nile" charset="-78"/>
                <a:cs typeface="Al Nile" charset="-78"/>
              </a:rPr>
              <a:t>administer high-quality </a:t>
            </a:r>
            <a:r>
              <a:rPr lang="en-US" sz="1600" dirty="0">
                <a:latin typeface="Al Nile" charset="-78"/>
                <a:ea typeface="Al Nile" charset="-78"/>
                <a:cs typeface="Al Nile" charset="-78"/>
              </a:rPr>
              <a:t>programs for children and </a:t>
            </a:r>
            <a:r>
              <a:rPr lang="en-US" sz="1600" dirty="0" smtClean="0">
                <a:latin typeface="Al Nile" charset="-78"/>
                <a:ea typeface="Al Nile" charset="-78"/>
                <a:cs typeface="Al Nile" charset="-78"/>
              </a:rPr>
              <a:t>families</a:t>
            </a:r>
            <a:endParaRPr lang="en-US" sz="1600" dirty="0">
              <a:latin typeface="Al Nile" charset="-78"/>
              <a:ea typeface="Al Nile" charset="-78"/>
              <a:cs typeface="Al Nile" charset="-78"/>
            </a:endParaRPr>
          </a:p>
        </p:txBody>
      </p:sp>
      <p:sp>
        <p:nvSpPr>
          <p:cNvPr id="8" name="Rectangle 7"/>
          <p:cNvSpPr/>
          <p:nvPr/>
        </p:nvSpPr>
        <p:spPr>
          <a:xfrm>
            <a:off x="5631367" y="3353686"/>
            <a:ext cx="3245048" cy="762000"/>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latin typeface="Al Nile" charset="-78"/>
                <a:ea typeface="Al Nile" charset="-78"/>
                <a:cs typeface="Al Nile" charset="-78"/>
              </a:rPr>
              <a:t>Move </a:t>
            </a:r>
            <a:r>
              <a:rPr lang="en-US" sz="1600" dirty="0" smtClean="0">
                <a:latin typeface="Al Nile" charset="-78"/>
                <a:ea typeface="Al Nile" charset="-78"/>
                <a:cs typeface="Al Nile" charset="-78"/>
              </a:rPr>
              <a:t>toward </a:t>
            </a:r>
            <a:r>
              <a:rPr lang="en-US" sz="1600" dirty="0">
                <a:latin typeface="Al Nile" charset="-78"/>
                <a:ea typeface="Al Nile" charset="-78"/>
                <a:cs typeface="Al Nile" charset="-78"/>
              </a:rPr>
              <a:t>an outcomes-focused culture</a:t>
            </a:r>
          </a:p>
        </p:txBody>
      </p:sp>
      <p:sp>
        <p:nvSpPr>
          <p:cNvPr id="9" name="Rectangle 8"/>
          <p:cNvSpPr/>
          <p:nvPr/>
        </p:nvSpPr>
        <p:spPr>
          <a:xfrm>
            <a:off x="5631367" y="4345172"/>
            <a:ext cx="3245048" cy="912628"/>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latin typeface="Al Nile" charset="-78"/>
                <a:ea typeface="Al Nile" charset="-78"/>
                <a:cs typeface="Al Nile" charset="-78"/>
              </a:rPr>
              <a:t>Flexibility to meet community needs and to promote innovation and </a:t>
            </a:r>
            <a:r>
              <a:rPr lang="en-US" sz="1600" dirty="0" smtClean="0">
                <a:latin typeface="Al Nile" charset="-78"/>
                <a:ea typeface="Al Nile" charset="-78"/>
                <a:cs typeface="Al Nile" charset="-78"/>
              </a:rPr>
              <a:t>research</a:t>
            </a:r>
            <a:r>
              <a:rPr lang="en-US" sz="1600" dirty="0">
                <a:latin typeface="Al Nile" charset="-78"/>
                <a:ea typeface="Al Nile" charset="-78"/>
                <a:cs typeface="Al Nile" charset="-78"/>
              </a:rPr>
              <a:t> </a:t>
            </a:r>
          </a:p>
        </p:txBody>
      </p:sp>
    </p:spTree>
    <p:extLst>
      <p:ext uri="{BB962C8B-B14F-4D97-AF65-F5344CB8AC3E}">
        <p14:creationId xmlns:p14="http://schemas.microsoft.com/office/powerpoint/2010/main" val="1436275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l"/>
            <a:r>
              <a:rPr lang="en-US" dirty="0" smtClean="0">
                <a:solidFill>
                  <a:srgbClr val="102E50"/>
                </a:solidFill>
                <a:latin typeface="+mn-lt"/>
                <a:ea typeface="Open Sans" panose="020B0606030504020204" pitchFamily="34" charset="0"/>
                <a:cs typeface="Open Sans" panose="020B0606030504020204" pitchFamily="34" charset="0"/>
              </a:rPr>
              <a:t>Background: The Road to AMS 2.0 (cont’d)</a:t>
            </a:r>
            <a:endParaRPr lang="en-US" dirty="0">
              <a:solidFill>
                <a:srgbClr val="102E50"/>
              </a:solidFill>
              <a:latin typeface="+mn-lt"/>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p:txBody>
          <a:bodyPr/>
          <a:lstStyle/>
          <a:p>
            <a:fld id="{3FBBE826-F6C8-4C6E-8078-D92BC6A88C7C}" type="slidenum">
              <a:rPr lang="en-US" smtClean="0"/>
              <a:t>4</a:t>
            </a:fld>
            <a:endParaRPr lang="en-US"/>
          </a:p>
        </p:txBody>
      </p:sp>
      <p:sp>
        <p:nvSpPr>
          <p:cNvPr id="3" name="Content Placeholder 2"/>
          <p:cNvSpPr>
            <a:spLocks noGrp="1"/>
          </p:cNvSpPr>
          <p:nvPr>
            <p:ph idx="1"/>
          </p:nvPr>
        </p:nvSpPr>
        <p:spPr>
          <a:xfrm>
            <a:off x="533400" y="1371601"/>
            <a:ext cx="5521712" cy="4495800"/>
          </a:xfrm>
        </p:spPr>
        <p:txBody>
          <a:bodyPr/>
          <a:lstStyle/>
          <a:p>
            <a:pPr>
              <a:spcBef>
                <a:spcPts val="1200"/>
              </a:spcBef>
              <a:spcAft>
                <a:spcPts val="1200"/>
              </a:spcAft>
            </a:pPr>
            <a:r>
              <a:rPr lang="en-US" sz="2400" dirty="0">
                <a:ea typeface="Open Sans" panose="020B0606030504020204" pitchFamily="34" charset="0"/>
                <a:cs typeface="Open Sans" panose="020B0606030504020204" pitchFamily="34" charset="0"/>
              </a:rPr>
              <a:t>Last </a:t>
            </a:r>
            <a:r>
              <a:rPr lang="en-US" sz="2400" dirty="0" smtClean="0">
                <a:ea typeface="Open Sans" panose="020B0606030504020204" pitchFamily="34" charset="0"/>
                <a:cs typeface="Open Sans" panose="020B0606030504020204" pitchFamily="34" charset="0"/>
              </a:rPr>
              <a:t>fall</a:t>
            </a:r>
            <a:r>
              <a:rPr lang="en-US" sz="2400" dirty="0">
                <a:ea typeface="Open Sans" panose="020B0606030504020204" pitchFamily="34" charset="0"/>
                <a:cs typeface="Open Sans" panose="020B0606030504020204" pitchFamily="34" charset="0"/>
              </a:rPr>
              <a:t>, </a:t>
            </a:r>
            <a:r>
              <a:rPr lang="en-US" sz="2400" dirty="0" smtClean="0">
                <a:ea typeface="Open Sans" panose="020B0606030504020204" pitchFamily="34" charset="0"/>
                <a:cs typeface="Open Sans" panose="020B0606030504020204" pitchFamily="34" charset="0"/>
              </a:rPr>
              <a:t>the OHS </a:t>
            </a:r>
            <a:r>
              <a:rPr lang="en-US" sz="2400" dirty="0">
                <a:ea typeface="Open Sans" panose="020B0606030504020204" pitchFamily="34" charset="0"/>
                <a:cs typeface="Open Sans" panose="020B0606030504020204" pitchFamily="34" charset="0"/>
              </a:rPr>
              <a:t>began working to redesign the </a:t>
            </a:r>
            <a:r>
              <a:rPr lang="en-US" sz="2400" dirty="0" smtClean="0">
                <a:ea typeface="Open Sans" panose="020B0606030504020204" pitchFamily="34" charset="0"/>
                <a:cs typeface="Open Sans" panose="020B0606030504020204" pitchFamily="34" charset="0"/>
              </a:rPr>
              <a:t>AMS </a:t>
            </a:r>
            <a:r>
              <a:rPr lang="en-US" sz="2400" dirty="0">
                <a:ea typeface="Open Sans" panose="020B0606030504020204" pitchFamily="34" charset="0"/>
                <a:cs typeface="Open Sans" panose="020B0606030504020204" pitchFamily="34" charset="0"/>
              </a:rPr>
              <a:t>with the </a:t>
            </a:r>
            <a:r>
              <a:rPr lang="en-US" sz="2400" dirty="0" smtClean="0">
                <a:ea typeface="Open Sans" panose="020B0606030504020204" pitchFamily="34" charset="0"/>
                <a:cs typeface="Open Sans" panose="020B0606030504020204" pitchFamily="34" charset="0"/>
              </a:rPr>
              <a:t>HSPPS.</a:t>
            </a:r>
            <a:endParaRPr lang="en-US" sz="2400" dirty="0">
              <a:ea typeface="Open Sans" panose="020B0606030504020204" pitchFamily="34" charset="0"/>
              <a:cs typeface="Open Sans" panose="020B0606030504020204" pitchFamily="34" charset="0"/>
            </a:endParaRPr>
          </a:p>
          <a:p>
            <a:pPr>
              <a:spcBef>
                <a:spcPts val="1200"/>
              </a:spcBef>
              <a:spcAft>
                <a:spcPts val="1200"/>
              </a:spcAft>
            </a:pPr>
            <a:r>
              <a:rPr lang="en-US" sz="2400" dirty="0">
                <a:ea typeface="Open Sans" panose="020B0606030504020204" pitchFamily="34" charset="0"/>
                <a:cs typeface="Open Sans" panose="020B0606030504020204" pitchFamily="34" charset="0"/>
              </a:rPr>
              <a:t>Monitoring will gather information </a:t>
            </a:r>
            <a:r>
              <a:rPr lang="en-US" sz="2400" dirty="0" smtClean="0">
                <a:ea typeface="Open Sans" panose="020B0606030504020204" pitchFamily="34" charset="0"/>
                <a:cs typeface="Open Sans" panose="020B0606030504020204" pitchFamily="34" charset="0"/>
              </a:rPr>
              <a:t>about performance </a:t>
            </a:r>
            <a:r>
              <a:rPr lang="en-US" sz="2400" dirty="0">
                <a:ea typeface="Open Sans" panose="020B0606030504020204" pitchFamily="34" charset="0"/>
                <a:cs typeface="Open Sans" panose="020B0606030504020204" pitchFamily="34" charset="0"/>
              </a:rPr>
              <a:t>and empower grantees to share data and information that demonstrates their </a:t>
            </a:r>
            <a:r>
              <a:rPr lang="en-US" sz="2400" dirty="0" smtClean="0">
                <a:ea typeface="Open Sans" panose="020B0606030504020204" pitchFamily="34" charset="0"/>
                <a:cs typeface="Open Sans" panose="020B0606030504020204" pitchFamily="34" charset="0"/>
              </a:rPr>
              <a:t>performance. </a:t>
            </a:r>
            <a:endParaRPr lang="en-US" sz="2400" dirty="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733" y="1779965"/>
            <a:ext cx="2110825" cy="42572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4691" y="2371725"/>
            <a:ext cx="986756" cy="1028702"/>
          </a:xfrm>
          <a:prstGeom prst="rect">
            <a:avLst/>
          </a:prstGeom>
        </p:spPr>
      </p:pic>
    </p:spTree>
    <p:extLst>
      <p:ext uri="{BB962C8B-B14F-4D97-AF65-F5344CB8AC3E}">
        <p14:creationId xmlns:p14="http://schemas.microsoft.com/office/powerpoint/2010/main" val="560470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solidFill>
                  <a:srgbClr val="102E50"/>
                </a:solidFill>
                <a:latin typeface="+mn-lt"/>
                <a:ea typeface="Open Sans" panose="020B0606030504020204" pitchFamily="34" charset="0"/>
                <a:cs typeface="Open Sans" panose="020B0606030504020204" pitchFamily="34" charset="0"/>
              </a:rPr>
              <a:t>What Grantees Need to Know</a:t>
            </a:r>
            <a:endParaRPr lang="en-US" dirty="0">
              <a:solidFill>
                <a:srgbClr val="102E50"/>
              </a:solidFill>
              <a:latin typeface="+mn-lt"/>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FBBE826-F6C8-4C6E-8078-D92BC6A88C7C}" type="slidenum">
              <a:rPr lang="en-US" smtClean="0"/>
              <a:t>5</a:t>
            </a:fld>
            <a:endParaRPr lang="en-US"/>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grpSp>
        <p:nvGrpSpPr>
          <p:cNvPr id="29" name="Group 2"/>
          <p:cNvGrpSpPr/>
          <p:nvPr/>
        </p:nvGrpSpPr>
        <p:grpSpPr>
          <a:xfrm>
            <a:off x="457200" y="1343736"/>
            <a:ext cx="8343900" cy="4170528"/>
            <a:chOff x="571501" y="1152144"/>
            <a:chExt cx="8000999" cy="1895856"/>
          </a:xfrm>
        </p:grpSpPr>
        <p:grpSp>
          <p:nvGrpSpPr>
            <p:cNvPr id="26" name="Group 3"/>
            <p:cNvGrpSpPr/>
            <p:nvPr/>
          </p:nvGrpSpPr>
          <p:grpSpPr>
            <a:xfrm>
              <a:off x="571501" y="1152144"/>
              <a:ext cx="8000999" cy="905256"/>
              <a:chOff x="762000" y="990600"/>
              <a:chExt cx="8000999" cy="905256"/>
            </a:xfrm>
          </p:grpSpPr>
          <p:sp>
            <p:nvSpPr>
              <p:cNvPr id="7" name="Freeform 14"/>
              <p:cNvSpPr/>
              <p:nvPr/>
            </p:nvSpPr>
            <p:spPr>
              <a:xfrm>
                <a:off x="762000" y="1136328"/>
                <a:ext cx="1714500" cy="613800"/>
              </a:xfrm>
              <a:custGeom>
                <a:avLst/>
                <a:gdLst>
                  <a:gd name="connsiteX0" fmla="*/ 0 w 2095500"/>
                  <a:gd name="connsiteY0" fmla="*/ 0 h 613800"/>
                  <a:gd name="connsiteX1" fmla="*/ 2095500 w 2095500"/>
                  <a:gd name="connsiteY1" fmla="*/ 0 h 613800"/>
                  <a:gd name="connsiteX2" fmla="*/ 2095500 w 2095500"/>
                  <a:gd name="connsiteY2" fmla="*/ 613800 h 613800"/>
                  <a:gd name="connsiteX3" fmla="*/ 0 w 2095500"/>
                  <a:gd name="connsiteY3" fmla="*/ 613800 h 613800"/>
                  <a:gd name="connsiteX4" fmla="*/ 0 w 2095500"/>
                  <a:gd name="connsiteY4" fmla="*/ 0 h 61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613800">
                    <a:moveTo>
                      <a:pt x="0" y="0"/>
                    </a:moveTo>
                    <a:lnTo>
                      <a:pt x="2095500" y="0"/>
                    </a:lnTo>
                    <a:lnTo>
                      <a:pt x="2095500" y="613800"/>
                    </a:lnTo>
                    <a:lnTo>
                      <a:pt x="0" y="61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3200" b="1" kern="1200" dirty="0">
                    <a:solidFill>
                      <a:srgbClr val="112E51"/>
                    </a:solidFill>
                    <a:ea typeface="Open Sans" panose="020B0606030504020204" pitchFamily="34" charset="0"/>
                    <a:cs typeface="Open Sans" panose="020B0606030504020204" pitchFamily="34" charset="0"/>
                  </a:rPr>
                  <a:t>WHAT</a:t>
                </a:r>
              </a:p>
            </p:txBody>
          </p:sp>
          <p:sp>
            <p:nvSpPr>
              <p:cNvPr id="8" name="Left Brace 15"/>
              <p:cNvSpPr/>
              <p:nvPr/>
            </p:nvSpPr>
            <p:spPr>
              <a:xfrm>
                <a:off x="2476499" y="990600"/>
                <a:ext cx="419100" cy="905256"/>
              </a:xfrm>
              <a:prstGeom prst="leftBrace">
                <a:avLst>
                  <a:gd name="adj1" fmla="val 35000"/>
                  <a:gd name="adj2" fmla="val 50000"/>
                </a:avLst>
              </a:prstGeom>
              <a:ln>
                <a:solidFill>
                  <a:srgbClr val="112E51"/>
                </a:solidFill>
              </a:ln>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9" name="Freeform 16"/>
              <p:cNvSpPr/>
              <p:nvPr/>
            </p:nvSpPr>
            <p:spPr>
              <a:xfrm>
                <a:off x="3063239" y="990600"/>
                <a:ext cx="5699760" cy="905256"/>
              </a:xfrm>
              <a:custGeom>
                <a:avLst/>
                <a:gdLst>
                  <a:gd name="connsiteX0" fmla="*/ 0 w 5699760"/>
                  <a:gd name="connsiteY0" fmla="*/ 0 h 632981"/>
                  <a:gd name="connsiteX1" fmla="*/ 5699760 w 5699760"/>
                  <a:gd name="connsiteY1" fmla="*/ 0 h 632981"/>
                  <a:gd name="connsiteX2" fmla="*/ 5699760 w 5699760"/>
                  <a:gd name="connsiteY2" fmla="*/ 632981 h 632981"/>
                  <a:gd name="connsiteX3" fmla="*/ 0 w 5699760"/>
                  <a:gd name="connsiteY3" fmla="*/ 632981 h 632981"/>
                  <a:gd name="connsiteX4" fmla="*/ 0 w 5699760"/>
                  <a:gd name="connsiteY4" fmla="*/ 0 h 6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760" h="632981">
                    <a:moveTo>
                      <a:pt x="0" y="0"/>
                    </a:moveTo>
                    <a:lnTo>
                      <a:pt x="5699760" y="0"/>
                    </a:lnTo>
                    <a:lnTo>
                      <a:pt x="5699760" y="632981"/>
                    </a:lnTo>
                    <a:lnTo>
                      <a:pt x="0" y="632981"/>
                    </a:lnTo>
                    <a:lnTo>
                      <a:pt x="0" y="0"/>
                    </a:lnTo>
                    <a:close/>
                  </a:path>
                </a:pathLst>
              </a:custGeom>
              <a:solidFill>
                <a:srgbClr val="112E51"/>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91440" lvl="1" defTabSz="711200">
                  <a:lnSpc>
                    <a:spcPct val="90000"/>
                  </a:lnSpc>
                  <a:spcBef>
                    <a:spcPct val="0"/>
                  </a:spcBef>
                  <a:spcAft>
                    <a:spcPct val="15000"/>
                  </a:spcAft>
                </a:pPr>
                <a:r>
                  <a:rPr lang="en-US" sz="2000" b="1" dirty="0">
                    <a:solidFill>
                      <a:schemeClr val="bg1"/>
                    </a:solidFill>
                    <a:ea typeface="Open Sans" panose="020B0606030504020204" pitchFamily="34" charset="0"/>
                    <a:cs typeface="Open Sans" panose="020B0606030504020204" pitchFamily="34" charset="0"/>
                  </a:rPr>
                  <a:t>WHAT IS AMS 2.0?</a:t>
                </a:r>
                <a:r>
                  <a:rPr lang="en-US" b="1" dirty="0">
                    <a:solidFill>
                      <a:schemeClr val="bg1"/>
                    </a:solidFill>
                    <a:ea typeface="Open Sans" panose="020B0606030504020204" pitchFamily="34" charset="0"/>
                    <a:cs typeface="Open Sans" panose="020B0606030504020204" pitchFamily="34" charset="0"/>
                  </a:rPr>
                  <a:t/>
                </a:r>
                <a:br>
                  <a:rPr lang="en-US" b="1"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Like the new HSPPS, </a:t>
                </a:r>
                <a:r>
                  <a:rPr lang="en-US" dirty="0" smtClean="0">
                    <a:solidFill>
                      <a:schemeClr val="bg1"/>
                    </a:solidFill>
                    <a:ea typeface="Open Sans" panose="020B0606030504020204" pitchFamily="34" charset="0"/>
                    <a:cs typeface="Open Sans" panose="020B0606030504020204" pitchFamily="34" charset="0"/>
                  </a:rPr>
                  <a:t>it’s more </a:t>
                </a:r>
                <a:r>
                  <a:rPr lang="en-US" dirty="0">
                    <a:solidFill>
                      <a:schemeClr val="bg1"/>
                    </a:solidFill>
                    <a:ea typeface="Open Sans" panose="020B0606030504020204" pitchFamily="34" charset="0"/>
                    <a:cs typeface="Open Sans" panose="020B0606030504020204" pitchFamily="34" charset="0"/>
                  </a:rPr>
                  <a:t>streamlined, </a:t>
                </a:r>
                <a:r>
                  <a:rPr lang="en-US" dirty="0" smtClean="0">
                    <a:solidFill>
                      <a:schemeClr val="bg1"/>
                    </a:solidFill>
                    <a:ea typeface="Open Sans" panose="020B0606030504020204" pitchFamily="34" charset="0"/>
                    <a:cs typeface="Open Sans" panose="020B0606030504020204" pitchFamily="34" charset="0"/>
                  </a:rPr>
                  <a:t>efficient, and focused </a:t>
                </a:r>
                <a:r>
                  <a:rPr lang="en-US" dirty="0">
                    <a:solidFill>
                      <a:schemeClr val="bg1"/>
                    </a:solidFill>
                    <a:ea typeface="Open Sans" panose="020B0606030504020204" pitchFamily="34" charset="0"/>
                    <a:cs typeface="Open Sans" panose="020B0606030504020204" pitchFamily="34" charset="0"/>
                  </a:rPr>
                  <a:t>on programs’ use of data, </a:t>
                </a:r>
                <a:r>
                  <a:rPr lang="en-US" dirty="0" smtClean="0">
                    <a:solidFill>
                      <a:schemeClr val="bg1"/>
                    </a:solidFill>
                    <a:ea typeface="Open Sans" panose="020B0606030504020204" pitchFamily="34" charset="0"/>
                    <a:cs typeface="Open Sans" panose="020B0606030504020204" pitchFamily="34" charset="0"/>
                  </a:rPr>
                  <a:t>progress, </a:t>
                </a:r>
                <a:r>
                  <a:rPr lang="en-US" dirty="0">
                    <a:solidFill>
                      <a:schemeClr val="bg1"/>
                    </a:solidFill>
                    <a:ea typeface="Open Sans" panose="020B0606030504020204" pitchFamily="34" charset="0"/>
                    <a:cs typeface="Open Sans" panose="020B0606030504020204" pitchFamily="34" charset="0"/>
                  </a:rPr>
                  <a:t>and outcomes. </a:t>
                </a:r>
              </a:p>
              <a:p>
                <a:pPr marL="91440" lvl="1" defTabSz="711200">
                  <a:lnSpc>
                    <a:spcPct val="90000"/>
                  </a:lnSpc>
                  <a:spcBef>
                    <a:spcPct val="0"/>
                  </a:spcBef>
                  <a:spcAft>
                    <a:spcPct val="15000"/>
                  </a:spcAft>
                </a:pPr>
                <a:r>
                  <a:rPr lang="en-US" dirty="0">
                    <a:solidFill>
                      <a:schemeClr val="bg1"/>
                    </a:solidFill>
                    <a:ea typeface="Open Sans" panose="020B0606030504020204" pitchFamily="34" charset="0"/>
                    <a:cs typeface="Open Sans" panose="020B0606030504020204" pitchFamily="34" charset="0"/>
                  </a:rPr>
                  <a:t>AMS 2.0 consists of </a:t>
                </a:r>
                <a:r>
                  <a:rPr lang="en-US" dirty="0" smtClean="0">
                    <a:solidFill>
                      <a:schemeClr val="bg1"/>
                    </a:solidFill>
                    <a:ea typeface="Open Sans" panose="020B0606030504020204" pitchFamily="34" charset="0"/>
                    <a:cs typeface="Open Sans" panose="020B0606030504020204" pitchFamily="34" charset="0"/>
                  </a:rPr>
                  <a:t>three reviews: Classroom Assessment Scoring System</a:t>
                </a:r>
                <a:r>
                  <a:rPr lang="en-US" baseline="30000" dirty="0">
                    <a:solidFill>
                      <a:schemeClr val="bg1"/>
                    </a:solidFill>
                    <a:ea typeface="Open Sans" panose="020B0606030504020204" pitchFamily="34" charset="0"/>
                    <a:cs typeface="Open Sans" panose="020B0606030504020204" pitchFamily="34" charset="0"/>
                  </a:rPr>
                  <a:t>®</a:t>
                </a:r>
                <a:r>
                  <a:rPr lang="en-US" dirty="0" smtClean="0">
                    <a:solidFill>
                      <a:schemeClr val="bg1"/>
                    </a:solidFill>
                    <a:ea typeface="Open Sans" panose="020B0606030504020204" pitchFamily="34" charset="0"/>
                    <a:cs typeface="Open Sans" panose="020B0606030504020204" pitchFamily="34" charset="0"/>
                  </a:rPr>
                  <a:t> (CLASS</a:t>
                </a:r>
                <a:r>
                  <a:rPr lang="en-US" baseline="30000" dirty="0" smtClean="0">
                    <a:solidFill>
                      <a:schemeClr val="bg1"/>
                    </a:solidFill>
                    <a:ea typeface="Open Sans" panose="020B0606030504020204" pitchFamily="34" charset="0"/>
                    <a:cs typeface="Open Sans" panose="020B0606030504020204" pitchFamily="34" charset="0"/>
                  </a:rPr>
                  <a:t>®</a:t>
                </a:r>
                <a:r>
                  <a:rPr lang="en-US" dirty="0" smtClean="0">
                    <a:solidFill>
                      <a:schemeClr val="bg1"/>
                    </a:solidFill>
                    <a:ea typeface="Open Sans" panose="020B0606030504020204" pitchFamily="34" charset="0"/>
                    <a:cs typeface="Open Sans" panose="020B0606030504020204" pitchFamily="34" charset="0"/>
                  </a:rPr>
                  <a:t>), </a:t>
                </a:r>
                <a:r>
                  <a:rPr lang="en-US" dirty="0">
                    <a:solidFill>
                      <a:schemeClr val="bg1"/>
                    </a:solidFill>
                    <a:ea typeface="Open Sans" panose="020B0606030504020204" pitchFamily="34" charset="0"/>
                    <a:cs typeface="Open Sans" panose="020B0606030504020204" pitchFamily="34" charset="0"/>
                  </a:rPr>
                  <a:t>Focus Area </a:t>
                </a:r>
                <a:r>
                  <a:rPr lang="en-US" dirty="0" smtClean="0">
                    <a:solidFill>
                      <a:schemeClr val="bg1"/>
                    </a:solidFill>
                    <a:ea typeface="Open Sans" panose="020B0606030504020204" pitchFamily="34" charset="0"/>
                    <a:cs typeface="Open Sans" panose="020B0606030504020204" pitchFamily="34" charset="0"/>
                  </a:rPr>
                  <a:t>1, </a:t>
                </a:r>
                <a:r>
                  <a:rPr lang="en-US" dirty="0">
                    <a:solidFill>
                      <a:schemeClr val="bg1"/>
                    </a:solidFill>
                    <a:ea typeface="Open Sans" panose="020B0606030504020204" pitchFamily="34" charset="0"/>
                    <a:cs typeface="Open Sans" panose="020B0606030504020204" pitchFamily="34" charset="0"/>
                  </a:rPr>
                  <a:t>and Focus Area 2. </a:t>
                </a:r>
              </a:p>
            </p:txBody>
          </p:sp>
        </p:grpSp>
        <p:grpSp>
          <p:nvGrpSpPr>
            <p:cNvPr id="25" name="Group 4"/>
            <p:cNvGrpSpPr/>
            <p:nvPr/>
          </p:nvGrpSpPr>
          <p:grpSpPr>
            <a:xfrm>
              <a:off x="571501" y="2142744"/>
              <a:ext cx="8000999" cy="905256"/>
              <a:chOff x="762000" y="1981200"/>
              <a:chExt cx="8000999" cy="905256"/>
            </a:xfrm>
          </p:grpSpPr>
          <p:sp>
            <p:nvSpPr>
              <p:cNvPr id="10" name="Freeform 5"/>
              <p:cNvSpPr/>
              <p:nvPr/>
            </p:nvSpPr>
            <p:spPr>
              <a:xfrm>
                <a:off x="762000" y="2126928"/>
                <a:ext cx="1714500" cy="613800"/>
              </a:xfrm>
              <a:custGeom>
                <a:avLst/>
                <a:gdLst>
                  <a:gd name="connsiteX0" fmla="*/ 0 w 2095500"/>
                  <a:gd name="connsiteY0" fmla="*/ 0 h 613800"/>
                  <a:gd name="connsiteX1" fmla="*/ 2095500 w 2095500"/>
                  <a:gd name="connsiteY1" fmla="*/ 0 h 613800"/>
                  <a:gd name="connsiteX2" fmla="*/ 2095500 w 2095500"/>
                  <a:gd name="connsiteY2" fmla="*/ 613800 h 613800"/>
                  <a:gd name="connsiteX3" fmla="*/ 0 w 2095500"/>
                  <a:gd name="connsiteY3" fmla="*/ 613800 h 613800"/>
                  <a:gd name="connsiteX4" fmla="*/ 0 w 2095500"/>
                  <a:gd name="connsiteY4" fmla="*/ 0 h 61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613800">
                    <a:moveTo>
                      <a:pt x="0" y="0"/>
                    </a:moveTo>
                    <a:lnTo>
                      <a:pt x="2095500" y="0"/>
                    </a:lnTo>
                    <a:lnTo>
                      <a:pt x="2095500" y="613800"/>
                    </a:lnTo>
                    <a:lnTo>
                      <a:pt x="0" y="61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3200" b="1" kern="1200" dirty="0">
                    <a:solidFill>
                      <a:srgbClr val="B1373E"/>
                    </a:solidFill>
                    <a:ea typeface="Open Sans" panose="020B0606030504020204" pitchFamily="34" charset="0"/>
                    <a:cs typeface="Open Sans" panose="020B0606030504020204" pitchFamily="34" charset="0"/>
                  </a:rPr>
                  <a:t>WHY</a:t>
                </a:r>
              </a:p>
            </p:txBody>
          </p:sp>
          <p:sp>
            <p:nvSpPr>
              <p:cNvPr id="11" name="Left Brace 12"/>
              <p:cNvSpPr/>
              <p:nvPr/>
            </p:nvSpPr>
            <p:spPr>
              <a:xfrm>
                <a:off x="2476499" y="1981200"/>
                <a:ext cx="419100" cy="905256"/>
              </a:xfrm>
              <a:prstGeom prst="leftBrace">
                <a:avLst>
                  <a:gd name="adj1" fmla="val 35000"/>
                  <a:gd name="adj2" fmla="val 50000"/>
                </a:avLst>
              </a:prstGeom>
              <a:ln>
                <a:solidFill>
                  <a:srgbClr val="B1373E"/>
                </a:solidFill>
              </a:ln>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2" name="Freeform 13"/>
              <p:cNvSpPr/>
              <p:nvPr/>
            </p:nvSpPr>
            <p:spPr>
              <a:xfrm>
                <a:off x="3063239" y="1981200"/>
                <a:ext cx="5699760" cy="905256"/>
              </a:xfrm>
              <a:custGeom>
                <a:avLst/>
                <a:gdLst>
                  <a:gd name="connsiteX0" fmla="*/ 0 w 5699760"/>
                  <a:gd name="connsiteY0" fmla="*/ 0 h 613800"/>
                  <a:gd name="connsiteX1" fmla="*/ 5699760 w 5699760"/>
                  <a:gd name="connsiteY1" fmla="*/ 0 h 613800"/>
                  <a:gd name="connsiteX2" fmla="*/ 5699760 w 5699760"/>
                  <a:gd name="connsiteY2" fmla="*/ 613800 h 613800"/>
                  <a:gd name="connsiteX3" fmla="*/ 0 w 5699760"/>
                  <a:gd name="connsiteY3" fmla="*/ 613800 h 613800"/>
                  <a:gd name="connsiteX4" fmla="*/ 0 w 5699760"/>
                  <a:gd name="connsiteY4" fmla="*/ 0 h 61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760" h="613800">
                    <a:moveTo>
                      <a:pt x="0" y="0"/>
                    </a:moveTo>
                    <a:lnTo>
                      <a:pt x="5699760" y="0"/>
                    </a:lnTo>
                    <a:lnTo>
                      <a:pt x="5699760" y="613800"/>
                    </a:lnTo>
                    <a:lnTo>
                      <a:pt x="0" y="613800"/>
                    </a:lnTo>
                    <a:lnTo>
                      <a:pt x="0" y="0"/>
                    </a:lnTo>
                    <a:close/>
                  </a:path>
                </a:pathLst>
              </a:custGeom>
              <a:solidFill>
                <a:srgbClr val="B1373E"/>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91440" lvl="1" defTabSz="622300">
                  <a:lnSpc>
                    <a:spcPct val="90000"/>
                  </a:lnSpc>
                  <a:spcBef>
                    <a:spcPct val="0"/>
                  </a:spcBef>
                  <a:spcAft>
                    <a:spcPct val="15000"/>
                  </a:spcAft>
                </a:pPr>
                <a:r>
                  <a:rPr lang="en-US" sz="2000" b="1" dirty="0">
                    <a:solidFill>
                      <a:schemeClr val="bg1"/>
                    </a:solidFill>
                    <a:ea typeface="Open Sans" panose="020B0606030504020204" pitchFamily="34" charset="0"/>
                    <a:cs typeface="Open Sans" panose="020B0606030504020204" pitchFamily="34" charset="0"/>
                  </a:rPr>
                  <a:t>WHY WAS AMS 2.0 </a:t>
                </a:r>
                <a:r>
                  <a:rPr lang="en-US" sz="2000" b="1" dirty="0" smtClean="0">
                    <a:solidFill>
                      <a:schemeClr val="bg1"/>
                    </a:solidFill>
                    <a:ea typeface="Open Sans" panose="020B0606030504020204" pitchFamily="34" charset="0"/>
                    <a:cs typeface="Open Sans" panose="020B0606030504020204" pitchFamily="34" charset="0"/>
                  </a:rPr>
                  <a:t>CREATED?</a:t>
                </a:r>
                <a:endParaRPr lang="en-US" sz="1200" dirty="0">
                  <a:solidFill>
                    <a:schemeClr val="bg1"/>
                  </a:solidFill>
                  <a:ea typeface="Open Sans" panose="020B0606030504020204" pitchFamily="34" charset="0"/>
                  <a:cs typeface="Open Sans" panose="020B0606030504020204" pitchFamily="34" charset="0"/>
                </a:endParaRPr>
              </a:p>
              <a:p>
                <a:pPr marL="434340" lvl="1" indent="-342900" defTabSz="622300">
                  <a:lnSpc>
                    <a:spcPct val="90000"/>
                  </a:lnSpc>
                  <a:spcBef>
                    <a:spcPct val="0"/>
                  </a:spcBef>
                  <a:spcAft>
                    <a:spcPct val="15000"/>
                  </a:spcAft>
                  <a:buFont typeface="Wingdings" panose="05000000000000000000" pitchFamily="2" charset="2"/>
                  <a:buChar char="§"/>
                </a:pPr>
                <a:r>
                  <a:rPr lang="en-US" dirty="0" smtClean="0">
                    <a:solidFill>
                      <a:schemeClr val="bg1"/>
                    </a:solidFill>
                    <a:ea typeface="Open Sans" panose="020B0606030504020204" pitchFamily="34" charset="0"/>
                    <a:cs typeface="Open Sans" panose="020B0606030504020204" pitchFamily="34" charset="0"/>
                  </a:rPr>
                  <a:t>To increase </a:t>
                </a:r>
                <a:r>
                  <a:rPr lang="en-US" dirty="0">
                    <a:solidFill>
                      <a:schemeClr val="bg1"/>
                    </a:solidFill>
                    <a:ea typeface="Open Sans" panose="020B0606030504020204" pitchFamily="34" charset="0"/>
                    <a:cs typeface="Open Sans" panose="020B0606030504020204" pitchFamily="34" charset="0"/>
                  </a:rPr>
                  <a:t>alignment with </a:t>
                </a:r>
                <a:r>
                  <a:rPr lang="en-US" dirty="0" smtClean="0">
                    <a:solidFill>
                      <a:schemeClr val="bg1"/>
                    </a:solidFill>
                    <a:ea typeface="Open Sans" panose="020B0606030504020204" pitchFamily="34" charset="0"/>
                    <a:cs typeface="Open Sans" panose="020B0606030504020204" pitchFamily="34" charset="0"/>
                  </a:rPr>
                  <a:t>HSPPS </a:t>
                </a:r>
              </a:p>
              <a:p>
                <a:pPr marL="434340" lvl="1" indent="-342900" defTabSz="622300">
                  <a:lnSpc>
                    <a:spcPct val="90000"/>
                  </a:lnSpc>
                  <a:spcBef>
                    <a:spcPct val="0"/>
                  </a:spcBef>
                  <a:spcAft>
                    <a:spcPct val="15000"/>
                  </a:spcAft>
                  <a:buFont typeface="Wingdings" panose="05000000000000000000" pitchFamily="2" charset="2"/>
                  <a:buChar char="§"/>
                </a:pPr>
                <a:r>
                  <a:rPr lang="en-US" dirty="0" smtClean="0">
                    <a:solidFill>
                      <a:schemeClr val="bg1"/>
                    </a:solidFill>
                    <a:ea typeface="Open Sans" panose="020B0606030504020204" pitchFamily="34" charset="0"/>
                    <a:cs typeface="Open Sans" panose="020B0606030504020204" pitchFamily="34" charset="0"/>
                  </a:rPr>
                  <a:t>To reduce </a:t>
                </a:r>
                <a:r>
                  <a:rPr lang="en-US" dirty="0">
                    <a:solidFill>
                      <a:schemeClr val="bg1"/>
                    </a:solidFill>
                    <a:ea typeface="Open Sans" panose="020B0606030504020204" pitchFamily="34" charset="0"/>
                    <a:cs typeface="Open Sans" panose="020B0606030504020204" pitchFamily="34" charset="0"/>
                  </a:rPr>
                  <a:t>the burden monitoring places on grantees, and increase the value of monitoring for all involved</a:t>
                </a:r>
                <a:r>
                  <a:rPr lang="en-US" sz="1200" dirty="0">
                    <a:solidFill>
                      <a:schemeClr val="bg1"/>
                    </a:solidFill>
                    <a:ea typeface="Open Sans" panose="020B0606030504020204" pitchFamily="34" charset="0"/>
                    <a:cs typeface="Open Sans" panose="020B0606030504020204" pitchFamily="34" charset="0"/>
                  </a:rPr>
                  <a:t> </a:t>
                </a:r>
              </a:p>
            </p:txBody>
          </p:sp>
        </p:grpSp>
      </p:grpSp>
    </p:spTree>
    <p:extLst>
      <p:ext uri="{BB962C8B-B14F-4D97-AF65-F5344CB8AC3E}">
        <p14:creationId xmlns:p14="http://schemas.microsoft.com/office/powerpoint/2010/main" val="9348637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mtClean="0">
                <a:solidFill>
                  <a:srgbClr val="102E50"/>
                </a:solidFill>
                <a:ea typeface="Open Sans" panose="020B0606030504020204" pitchFamily="34" charset="0"/>
                <a:cs typeface="Open Sans" panose="020B0606030504020204" pitchFamily="34" charset="0"/>
              </a:rPr>
              <a:t>What </a:t>
            </a:r>
            <a:r>
              <a:rPr lang="en-US" dirty="0" smtClean="0">
                <a:solidFill>
                  <a:srgbClr val="102E50"/>
                </a:solidFill>
                <a:ea typeface="Open Sans" panose="020B0606030504020204" pitchFamily="34" charset="0"/>
                <a:cs typeface="Open Sans" panose="020B0606030504020204" pitchFamily="34" charset="0"/>
              </a:rPr>
              <a:t>Grantees Need to Know (cont’d)</a:t>
            </a:r>
            <a:endParaRPr lang="en-US" dirty="0">
              <a:solidFill>
                <a:srgbClr val="102E50"/>
              </a:solidFill>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FBBE826-F6C8-4C6E-8078-D92BC6A88C7C}" type="slidenum">
              <a:rPr lang="en-US" smtClean="0"/>
              <a:t>6</a:t>
            </a:fld>
            <a:endParaRPr lang="en-US"/>
          </a:p>
        </p:txBody>
      </p:sp>
      <p:sp>
        <p:nvSpPr>
          <p:cNvPr id="4" name="Footer Placeholder 3"/>
          <p:cNvSpPr>
            <a:spLocks noGrp="1"/>
          </p:cNvSpPr>
          <p:nvPr>
            <p:ph type="ftr" sz="quarter" idx="11"/>
          </p:nvPr>
        </p:nvSpPr>
        <p:spPr/>
        <p:txBody>
          <a:bodyPr/>
          <a:lstStyle/>
          <a:p>
            <a:r>
              <a:rPr lang="en-US" smtClean="0"/>
              <a:t>The Enhanced AMS 2.0: The Foundation</a:t>
            </a:r>
            <a:endParaRPr lang="en-US" dirty="0"/>
          </a:p>
        </p:txBody>
      </p:sp>
      <p:grpSp>
        <p:nvGrpSpPr>
          <p:cNvPr id="29" name="Group 2"/>
          <p:cNvGrpSpPr/>
          <p:nvPr/>
        </p:nvGrpSpPr>
        <p:grpSpPr>
          <a:xfrm>
            <a:off x="400049" y="1178034"/>
            <a:ext cx="8343901" cy="4742170"/>
            <a:chOff x="571500" y="3183145"/>
            <a:chExt cx="8001000" cy="2836655"/>
          </a:xfrm>
        </p:grpSpPr>
        <p:grpSp>
          <p:nvGrpSpPr>
            <p:cNvPr id="24" name="Group 3"/>
            <p:cNvGrpSpPr/>
            <p:nvPr/>
          </p:nvGrpSpPr>
          <p:grpSpPr>
            <a:xfrm>
              <a:off x="571500" y="3183145"/>
              <a:ext cx="8001000" cy="997549"/>
              <a:chOff x="761999" y="2973343"/>
              <a:chExt cx="8001000" cy="997549"/>
            </a:xfrm>
          </p:grpSpPr>
          <p:sp>
            <p:nvSpPr>
              <p:cNvPr id="13" name="Freeform 24"/>
              <p:cNvSpPr/>
              <p:nvPr/>
            </p:nvSpPr>
            <p:spPr>
              <a:xfrm>
                <a:off x="761999" y="3164843"/>
                <a:ext cx="1714500" cy="613800"/>
              </a:xfrm>
              <a:custGeom>
                <a:avLst/>
                <a:gdLst>
                  <a:gd name="connsiteX0" fmla="*/ 0 w 2095500"/>
                  <a:gd name="connsiteY0" fmla="*/ 0 h 613800"/>
                  <a:gd name="connsiteX1" fmla="*/ 2095500 w 2095500"/>
                  <a:gd name="connsiteY1" fmla="*/ 0 h 613800"/>
                  <a:gd name="connsiteX2" fmla="*/ 2095500 w 2095500"/>
                  <a:gd name="connsiteY2" fmla="*/ 613800 h 613800"/>
                  <a:gd name="connsiteX3" fmla="*/ 0 w 2095500"/>
                  <a:gd name="connsiteY3" fmla="*/ 613800 h 613800"/>
                  <a:gd name="connsiteX4" fmla="*/ 0 w 2095500"/>
                  <a:gd name="connsiteY4" fmla="*/ 0 h 61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613800">
                    <a:moveTo>
                      <a:pt x="0" y="0"/>
                    </a:moveTo>
                    <a:lnTo>
                      <a:pt x="2095500" y="0"/>
                    </a:lnTo>
                    <a:lnTo>
                      <a:pt x="2095500" y="613800"/>
                    </a:lnTo>
                    <a:lnTo>
                      <a:pt x="0" y="61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3200" b="1" kern="1200" dirty="0">
                    <a:solidFill>
                      <a:srgbClr val="115F9F"/>
                    </a:solidFill>
                    <a:ea typeface="Open Sans" panose="020B0606030504020204" pitchFamily="34" charset="0"/>
                    <a:cs typeface="Open Sans" panose="020B0606030504020204" pitchFamily="34" charset="0"/>
                  </a:rPr>
                  <a:t>WHO</a:t>
                </a:r>
                <a:endParaRPr lang="en-US" sz="3200" kern="1200" dirty="0">
                  <a:solidFill>
                    <a:srgbClr val="115F9F"/>
                  </a:solidFill>
                  <a:ea typeface="Open Sans" panose="020B0606030504020204" pitchFamily="34" charset="0"/>
                  <a:cs typeface="Open Sans" panose="020B0606030504020204" pitchFamily="34" charset="0"/>
                </a:endParaRPr>
              </a:p>
            </p:txBody>
          </p:sp>
          <p:sp>
            <p:nvSpPr>
              <p:cNvPr id="14" name="Left Brace 25"/>
              <p:cNvSpPr/>
              <p:nvPr/>
            </p:nvSpPr>
            <p:spPr>
              <a:xfrm>
                <a:off x="2476499" y="2973343"/>
                <a:ext cx="419100" cy="997549"/>
              </a:xfrm>
              <a:prstGeom prst="leftBrace">
                <a:avLst>
                  <a:gd name="adj1" fmla="val 35000"/>
                  <a:gd name="adj2" fmla="val 50000"/>
                </a:avLst>
              </a:prstGeom>
              <a:ln>
                <a:solidFill>
                  <a:srgbClr val="115F9F"/>
                </a:solidFill>
              </a:ln>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5" name="Freeform 26"/>
              <p:cNvSpPr/>
              <p:nvPr/>
            </p:nvSpPr>
            <p:spPr>
              <a:xfrm>
                <a:off x="3063239" y="2973343"/>
                <a:ext cx="5699760" cy="997549"/>
              </a:xfrm>
              <a:custGeom>
                <a:avLst/>
                <a:gdLst>
                  <a:gd name="connsiteX0" fmla="*/ 0 w 5699760"/>
                  <a:gd name="connsiteY0" fmla="*/ 0 h 728887"/>
                  <a:gd name="connsiteX1" fmla="*/ 5699760 w 5699760"/>
                  <a:gd name="connsiteY1" fmla="*/ 0 h 728887"/>
                  <a:gd name="connsiteX2" fmla="*/ 5699760 w 5699760"/>
                  <a:gd name="connsiteY2" fmla="*/ 728887 h 728887"/>
                  <a:gd name="connsiteX3" fmla="*/ 0 w 5699760"/>
                  <a:gd name="connsiteY3" fmla="*/ 728887 h 728887"/>
                  <a:gd name="connsiteX4" fmla="*/ 0 w 5699760"/>
                  <a:gd name="connsiteY4" fmla="*/ 0 h 72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760" h="728887">
                    <a:moveTo>
                      <a:pt x="0" y="0"/>
                    </a:moveTo>
                    <a:lnTo>
                      <a:pt x="5699760" y="0"/>
                    </a:lnTo>
                    <a:lnTo>
                      <a:pt x="5699760" y="728887"/>
                    </a:lnTo>
                    <a:lnTo>
                      <a:pt x="0" y="728887"/>
                    </a:lnTo>
                    <a:lnTo>
                      <a:pt x="0" y="0"/>
                    </a:lnTo>
                    <a:close/>
                  </a:path>
                </a:pathLst>
              </a:custGeom>
              <a:solidFill>
                <a:srgbClr val="115F9F"/>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91440" lvl="1" defTabSz="711200">
                  <a:lnSpc>
                    <a:spcPct val="90000"/>
                  </a:lnSpc>
                  <a:spcBef>
                    <a:spcPct val="0"/>
                  </a:spcBef>
                  <a:spcAft>
                    <a:spcPct val="15000"/>
                  </a:spcAft>
                </a:pPr>
                <a:r>
                  <a:rPr lang="en-US" sz="2000" b="1" kern="1200" dirty="0">
                    <a:solidFill>
                      <a:schemeClr val="bg1"/>
                    </a:solidFill>
                    <a:ea typeface="Open Sans" panose="020B0606030504020204" pitchFamily="34" charset="0"/>
                    <a:cs typeface="Open Sans" panose="020B0606030504020204" pitchFamily="34" charset="0"/>
                  </a:rPr>
                  <a:t>WHO WILL BENEFIT FROM AMS 2.0?</a:t>
                </a:r>
                <a:r>
                  <a:rPr lang="en-US" kern="1200" dirty="0">
                    <a:solidFill>
                      <a:schemeClr val="bg1"/>
                    </a:solidFill>
                    <a:ea typeface="Open Sans" panose="020B0606030504020204" pitchFamily="34" charset="0"/>
                    <a:cs typeface="Open Sans" panose="020B0606030504020204" pitchFamily="34" charset="0"/>
                  </a:rPr>
                  <a:t/>
                </a:r>
                <a:br>
                  <a:rPr lang="en-US" kern="1200"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AMS 2.0 will provide meaningful </a:t>
                </a:r>
                <a:r>
                  <a:rPr lang="en-US" dirty="0" smtClean="0">
                    <a:solidFill>
                      <a:schemeClr val="bg1"/>
                    </a:solidFill>
                    <a:ea typeface="Open Sans" panose="020B0606030504020204" pitchFamily="34" charset="0"/>
                    <a:cs typeface="Open Sans" panose="020B0606030504020204" pitchFamily="34" charset="0"/>
                  </a:rPr>
                  <a:t>feedback to </a:t>
                </a:r>
                <a:r>
                  <a:rPr lang="en-US" dirty="0">
                    <a:solidFill>
                      <a:schemeClr val="bg1"/>
                    </a:solidFill>
                    <a:ea typeface="Open Sans" panose="020B0606030504020204" pitchFamily="34" charset="0"/>
                    <a:cs typeface="Open Sans" panose="020B0606030504020204" pitchFamily="34" charset="0"/>
                  </a:rPr>
                  <a:t>grantees </a:t>
                </a:r>
                <a:r>
                  <a:rPr lang="en-US" dirty="0" smtClean="0">
                    <a:solidFill>
                      <a:schemeClr val="bg1"/>
                    </a:solidFill>
                    <a:ea typeface="Open Sans" panose="020B0606030504020204" pitchFamily="34" charset="0"/>
                    <a:cs typeface="Open Sans" panose="020B0606030504020204" pitchFamily="34" charset="0"/>
                  </a:rPr>
                  <a:t>addressing both </a:t>
                </a:r>
                <a:r>
                  <a:rPr lang="en-US" dirty="0">
                    <a:solidFill>
                      <a:schemeClr val="bg1"/>
                    </a:solidFill>
                    <a:ea typeface="Open Sans" panose="020B0606030504020204" pitchFamily="34" charset="0"/>
                    <a:cs typeface="Open Sans" panose="020B0606030504020204" pitchFamily="34" charset="0"/>
                  </a:rPr>
                  <a:t>performance and compliance. This will benefit grantees, </a:t>
                </a:r>
                <a:r>
                  <a:rPr lang="en-US" dirty="0" smtClean="0">
                    <a:solidFill>
                      <a:schemeClr val="bg1"/>
                    </a:solidFill>
                    <a:ea typeface="Open Sans" panose="020B0606030504020204" pitchFamily="34" charset="0"/>
                    <a:cs typeface="Open Sans" panose="020B0606030504020204" pitchFamily="34" charset="0"/>
                  </a:rPr>
                  <a:t>the OHS</a:t>
                </a:r>
                <a:r>
                  <a:rPr lang="en-US" dirty="0">
                    <a:solidFill>
                      <a:schemeClr val="bg1"/>
                    </a:solidFill>
                    <a:ea typeface="Open Sans" panose="020B0606030504020204" pitchFamily="34" charset="0"/>
                    <a:cs typeface="Open Sans" panose="020B0606030504020204" pitchFamily="34" charset="0"/>
                  </a:rPr>
                  <a:t>, Regional </a:t>
                </a:r>
                <a:r>
                  <a:rPr lang="en-US" dirty="0" smtClean="0">
                    <a:solidFill>
                      <a:schemeClr val="bg1"/>
                    </a:solidFill>
                    <a:ea typeface="Open Sans" panose="020B0606030504020204" pitchFamily="34" charset="0"/>
                    <a:cs typeface="Open Sans" panose="020B0606030504020204" pitchFamily="34" charset="0"/>
                  </a:rPr>
                  <a:t>Offices (ROs), and, most importantly, </a:t>
                </a:r>
                <a:r>
                  <a:rPr lang="en-US" dirty="0">
                    <a:solidFill>
                      <a:schemeClr val="bg1"/>
                    </a:solidFill>
                    <a:ea typeface="Open Sans" panose="020B0606030504020204" pitchFamily="34" charset="0"/>
                    <a:cs typeface="Open Sans" panose="020B0606030504020204" pitchFamily="34" charset="0"/>
                  </a:rPr>
                  <a:t>children and families.</a:t>
                </a:r>
              </a:p>
            </p:txBody>
          </p:sp>
        </p:grpSp>
        <p:grpSp>
          <p:nvGrpSpPr>
            <p:cNvPr id="23" name="Group 4"/>
            <p:cNvGrpSpPr/>
            <p:nvPr/>
          </p:nvGrpSpPr>
          <p:grpSpPr>
            <a:xfrm>
              <a:off x="571500" y="4307353"/>
              <a:ext cx="8001000" cy="680533"/>
              <a:chOff x="761999" y="3947440"/>
              <a:chExt cx="8001000" cy="680533"/>
            </a:xfrm>
          </p:grpSpPr>
          <p:sp>
            <p:nvSpPr>
              <p:cNvPr id="16" name="Freeform 9"/>
              <p:cNvSpPr/>
              <p:nvPr/>
            </p:nvSpPr>
            <p:spPr>
              <a:xfrm>
                <a:off x="761999" y="3978953"/>
                <a:ext cx="1714500" cy="613800"/>
              </a:xfrm>
              <a:custGeom>
                <a:avLst/>
                <a:gdLst>
                  <a:gd name="connsiteX0" fmla="*/ 0 w 2095500"/>
                  <a:gd name="connsiteY0" fmla="*/ 0 h 613800"/>
                  <a:gd name="connsiteX1" fmla="*/ 2095500 w 2095500"/>
                  <a:gd name="connsiteY1" fmla="*/ 0 h 613800"/>
                  <a:gd name="connsiteX2" fmla="*/ 2095500 w 2095500"/>
                  <a:gd name="connsiteY2" fmla="*/ 613800 h 613800"/>
                  <a:gd name="connsiteX3" fmla="*/ 0 w 2095500"/>
                  <a:gd name="connsiteY3" fmla="*/ 613800 h 613800"/>
                  <a:gd name="connsiteX4" fmla="*/ 0 w 2095500"/>
                  <a:gd name="connsiteY4" fmla="*/ 0 h 61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613800">
                    <a:moveTo>
                      <a:pt x="0" y="0"/>
                    </a:moveTo>
                    <a:lnTo>
                      <a:pt x="2095500" y="0"/>
                    </a:lnTo>
                    <a:lnTo>
                      <a:pt x="2095500" y="613800"/>
                    </a:lnTo>
                    <a:lnTo>
                      <a:pt x="0" y="61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3200" b="1" kern="1200" dirty="0">
                    <a:solidFill>
                      <a:srgbClr val="50803B"/>
                    </a:solidFill>
                    <a:ea typeface="Open Sans" panose="020B0606030504020204" pitchFamily="34" charset="0"/>
                    <a:cs typeface="Open Sans" panose="020B0606030504020204" pitchFamily="34" charset="0"/>
                  </a:rPr>
                  <a:t>WHEN</a:t>
                </a:r>
                <a:endParaRPr lang="en-US" sz="3200" kern="1200" dirty="0">
                  <a:solidFill>
                    <a:srgbClr val="50803B"/>
                  </a:solidFill>
                  <a:ea typeface="Open Sans" panose="020B0606030504020204" pitchFamily="34" charset="0"/>
                  <a:cs typeface="Open Sans" panose="020B0606030504020204" pitchFamily="34" charset="0"/>
                </a:endParaRPr>
              </a:p>
            </p:txBody>
          </p:sp>
          <p:sp>
            <p:nvSpPr>
              <p:cNvPr id="17" name="Left Brace 10"/>
              <p:cNvSpPr/>
              <p:nvPr/>
            </p:nvSpPr>
            <p:spPr>
              <a:xfrm>
                <a:off x="2476499" y="3947440"/>
                <a:ext cx="419100" cy="680533"/>
              </a:xfrm>
              <a:prstGeom prst="leftBrace">
                <a:avLst>
                  <a:gd name="adj1" fmla="val 35000"/>
                  <a:gd name="adj2" fmla="val 50000"/>
                </a:avLst>
              </a:prstGeom>
              <a:ln>
                <a:solidFill>
                  <a:srgbClr val="50803B"/>
                </a:solidFill>
              </a:ln>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1"/>
              <p:cNvSpPr/>
              <p:nvPr/>
            </p:nvSpPr>
            <p:spPr>
              <a:xfrm>
                <a:off x="3063239" y="3947440"/>
                <a:ext cx="5699760" cy="680533"/>
              </a:xfrm>
              <a:custGeom>
                <a:avLst/>
                <a:gdLst>
                  <a:gd name="connsiteX0" fmla="*/ 0 w 5699760"/>
                  <a:gd name="connsiteY0" fmla="*/ 0 h 901518"/>
                  <a:gd name="connsiteX1" fmla="*/ 5699760 w 5699760"/>
                  <a:gd name="connsiteY1" fmla="*/ 0 h 901518"/>
                  <a:gd name="connsiteX2" fmla="*/ 5699760 w 5699760"/>
                  <a:gd name="connsiteY2" fmla="*/ 901518 h 901518"/>
                  <a:gd name="connsiteX3" fmla="*/ 0 w 5699760"/>
                  <a:gd name="connsiteY3" fmla="*/ 901518 h 901518"/>
                  <a:gd name="connsiteX4" fmla="*/ 0 w 5699760"/>
                  <a:gd name="connsiteY4" fmla="*/ 0 h 9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760" h="901518">
                    <a:moveTo>
                      <a:pt x="0" y="0"/>
                    </a:moveTo>
                    <a:lnTo>
                      <a:pt x="5699760" y="0"/>
                    </a:lnTo>
                    <a:lnTo>
                      <a:pt x="5699760" y="901518"/>
                    </a:lnTo>
                    <a:lnTo>
                      <a:pt x="0" y="901518"/>
                    </a:lnTo>
                    <a:lnTo>
                      <a:pt x="0" y="0"/>
                    </a:lnTo>
                    <a:close/>
                  </a:path>
                </a:pathLst>
              </a:custGeom>
              <a:solidFill>
                <a:srgbClr val="50803B"/>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91440" lvl="1" defTabSz="711200">
                  <a:lnSpc>
                    <a:spcPct val="90000"/>
                  </a:lnSpc>
                  <a:spcBef>
                    <a:spcPct val="0"/>
                  </a:spcBef>
                  <a:spcAft>
                    <a:spcPct val="15000"/>
                  </a:spcAft>
                </a:pPr>
                <a:r>
                  <a:rPr lang="en-US" sz="2000" b="1" kern="1200" dirty="0">
                    <a:solidFill>
                      <a:schemeClr val="bg1"/>
                    </a:solidFill>
                    <a:ea typeface="Open Sans" panose="020B0606030504020204" pitchFamily="34" charset="0"/>
                    <a:cs typeface="Open Sans" panose="020B0606030504020204" pitchFamily="34" charset="0"/>
                  </a:rPr>
                  <a:t>WHEN WILL REVIEWS BEGIN?</a:t>
                </a:r>
                <a:br>
                  <a:rPr lang="en-US" sz="2000" b="1" kern="1200"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CLASS</a:t>
                </a:r>
                <a:r>
                  <a:rPr lang="en-US" baseline="30000" dirty="0">
                    <a:solidFill>
                      <a:schemeClr val="bg1"/>
                    </a:solidFill>
                    <a:ea typeface="Open Sans" panose="020B0606030504020204" pitchFamily="34" charset="0"/>
                    <a:cs typeface="Open Sans" panose="020B0606030504020204" pitchFamily="34" charset="0"/>
                  </a:rPr>
                  <a:t>®</a:t>
                </a:r>
                <a:r>
                  <a:rPr lang="en-US" dirty="0">
                    <a:solidFill>
                      <a:schemeClr val="bg1"/>
                    </a:solidFill>
                    <a:ea typeface="Open Sans" panose="020B0606030504020204" pitchFamily="34" charset="0"/>
                    <a:cs typeface="Open Sans" panose="020B0606030504020204" pitchFamily="34" charset="0"/>
                  </a:rPr>
                  <a:t> reviews will begin </a:t>
                </a:r>
                <a:r>
                  <a:rPr lang="en-US" kern="1200" dirty="0">
                    <a:solidFill>
                      <a:schemeClr val="bg1"/>
                    </a:solidFill>
                    <a:ea typeface="Open Sans" panose="020B0606030504020204" pitchFamily="34" charset="0"/>
                    <a:cs typeface="Open Sans" panose="020B0606030504020204" pitchFamily="34" charset="0"/>
                  </a:rPr>
                  <a:t>October 2017. Focus Area 1 and 2 reviews will begin November 2017. </a:t>
                </a:r>
                <a:endParaRPr lang="en-US" sz="1100" kern="1200" dirty="0">
                  <a:solidFill>
                    <a:schemeClr val="bg1"/>
                  </a:solidFill>
                  <a:ea typeface="Open Sans" panose="020B0606030504020204" pitchFamily="34" charset="0"/>
                  <a:cs typeface="Open Sans" panose="020B0606030504020204" pitchFamily="34" charset="0"/>
                </a:endParaRPr>
              </a:p>
            </p:txBody>
          </p:sp>
        </p:grpSp>
        <p:grpSp>
          <p:nvGrpSpPr>
            <p:cNvPr id="22" name="Group 5"/>
            <p:cNvGrpSpPr/>
            <p:nvPr/>
          </p:nvGrpSpPr>
          <p:grpSpPr>
            <a:xfrm>
              <a:off x="571501" y="5114544"/>
              <a:ext cx="8000999" cy="905256"/>
              <a:chOff x="762000" y="4777149"/>
              <a:chExt cx="8000999" cy="905256"/>
            </a:xfrm>
          </p:grpSpPr>
          <p:sp>
            <p:nvSpPr>
              <p:cNvPr id="19" name="Freeform 6"/>
              <p:cNvSpPr/>
              <p:nvPr/>
            </p:nvSpPr>
            <p:spPr>
              <a:xfrm>
                <a:off x="762000" y="4922877"/>
                <a:ext cx="1714500" cy="613800"/>
              </a:xfrm>
              <a:custGeom>
                <a:avLst/>
                <a:gdLst>
                  <a:gd name="connsiteX0" fmla="*/ 0 w 2095500"/>
                  <a:gd name="connsiteY0" fmla="*/ 0 h 613800"/>
                  <a:gd name="connsiteX1" fmla="*/ 2095500 w 2095500"/>
                  <a:gd name="connsiteY1" fmla="*/ 0 h 613800"/>
                  <a:gd name="connsiteX2" fmla="*/ 2095500 w 2095500"/>
                  <a:gd name="connsiteY2" fmla="*/ 613800 h 613800"/>
                  <a:gd name="connsiteX3" fmla="*/ 0 w 2095500"/>
                  <a:gd name="connsiteY3" fmla="*/ 613800 h 613800"/>
                  <a:gd name="connsiteX4" fmla="*/ 0 w 2095500"/>
                  <a:gd name="connsiteY4" fmla="*/ 0 h 61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613800">
                    <a:moveTo>
                      <a:pt x="0" y="0"/>
                    </a:moveTo>
                    <a:lnTo>
                      <a:pt x="2095500" y="0"/>
                    </a:lnTo>
                    <a:lnTo>
                      <a:pt x="2095500" y="613800"/>
                    </a:lnTo>
                    <a:lnTo>
                      <a:pt x="0" y="61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3200" b="1" kern="1200" dirty="0">
                    <a:solidFill>
                      <a:srgbClr val="112E51"/>
                    </a:solidFill>
                    <a:ea typeface="Open Sans" panose="020B0606030504020204" pitchFamily="34" charset="0"/>
                    <a:cs typeface="Open Sans" panose="020B0606030504020204" pitchFamily="34" charset="0"/>
                  </a:rPr>
                  <a:t>WHERE</a:t>
                </a:r>
                <a:endParaRPr lang="en-US" sz="3200" kern="1200" dirty="0">
                  <a:solidFill>
                    <a:srgbClr val="112E51"/>
                  </a:solidFill>
                  <a:ea typeface="Open Sans" panose="020B0606030504020204" pitchFamily="34" charset="0"/>
                  <a:cs typeface="Open Sans" panose="020B0606030504020204" pitchFamily="34" charset="0"/>
                </a:endParaRPr>
              </a:p>
            </p:txBody>
          </p:sp>
          <p:sp>
            <p:nvSpPr>
              <p:cNvPr id="20" name="Left Brace 7"/>
              <p:cNvSpPr/>
              <p:nvPr/>
            </p:nvSpPr>
            <p:spPr>
              <a:xfrm>
                <a:off x="2476499" y="4777149"/>
                <a:ext cx="419100" cy="905256"/>
              </a:xfrm>
              <a:prstGeom prst="leftBrace">
                <a:avLst>
                  <a:gd name="adj1" fmla="val 35000"/>
                  <a:gd name="adj2" fmla="val 50000"/>
                </a:avLst>
              </a:prstGeom>
              <a:ln>
                <a:solidFill>
                  <a:srgbClr val="112E51"/>
                </a:solidFill>
              </a:ln>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1" name="Freeform 8"/>
              <p:cNvSpPr/>
              <p:nvPr/>
            </p:nvSpPr>
            <p:spPr>
              <a:xfrm>
                <a:off x="3063239" y="4777149"/>
                <a:ext cx="5699760" cy="905256"/>
              </a:xfrm>
              <a:custGeom>
                <a:avLst/>
                <a:gdLst>
                  <a:gd name="connsiteX0" fmla="*/ 0 w 5699760"/>
                  <a:gd name="connsiteY0" fmla="*/ 0 h 728887"/>
                  <a:gd name="connsiteX1" fmla="*/ 5699760 w 5699760"/>
                  <a:gd name="connsiteY1" fmla="*/ 0 h 728887"/>
                  <a:gd name="connsiteX2" fmla="*/ 5699760 w 5699760"/>
                  <a:gd name="connsiteY2" fmla="*/ 728887 h 728887"/>
                  <a:gd name="connsiteX3" fmla="*/ 0 w 5699760"/>
                  <a:gd name="connsiteY3" fmla="*/ 728887 h 728887"/>
                  <a:gd name="connsiteX4" fmla="*/ 0 w 5699760"/>
                  <a:gd name="connsiteY4" fmla="*/ 0 h 72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760" h="728887">
                    <a:moveTo>
                      <a:pt x="0" y="0"/>
                    </a:moveTo>
                    <a:lnTo>
                      <a:pt x="5699760" y="0"/>
                    </a:lnTo>
                    <a:lnTo>
                      <a:pt x="5699760" y="728887"/>
                    </a:lnTo>
                    <a:lnTo>
                      <a:pt x="0" y="728887"/>
                    </a:lnTo>
                    <a:lnTo>
                      <a:pt x="0" y="0"/>
                    </a:lnTo>
                    <a:close/>
                  </a:path>
                </a:pathLst>
              </a:custGeom>
              <a:solidFill>
                <a:srgbClr val="112E51"/>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91440" lvl="1" defTabSz="711200">
                  <a:lnSpc>
                    <a:spcPct val="90000"/>
                  </a:lnSpc>
                  <a:spcBef>
                    <a:spcPct val="0"/>
                  </a:spcBef>
                  <a:spcAft>
                    <a:spcPct val="15000"/>
                  </a:spcAft>
                </a:pPr>
                <a:r>
                  <a:rPr lang="en-US" sz="2000" b="1" kern="1200" dirty="0">
                    <a:solidFill>
                      <a:schemeClr val="bg1"/>
                    </a:solidFill>
                    <a:ea typeface="Open Sans" panose="020B0606030504020204" pitchFamily="34" charset="0"/>
                    <a:cs typeface="Open Sans" panose="020B0606030504020204" pitchFamily="34" charset="0"/>
                  </a:rPr>
                  <a:t>WHERE CAN GRANTEES LEARN MORE?</a:t>
                </a:r>
                <a:r>
                  <a:rPr lang="en-US" b="1" kern="1200" dirty="0">
                    <a:solidFill>
                      <a:schemeClr val="bg1"/>
                    </a:solidFill>
                    <a:ea typeface="Open Sans" panose="020B0606030504020204" pitchFamily="34" charset="0"/>
                    <a:cs typeface="Open Sans" panose="020B0606030504020204" pitchFamily="34" charset="0"/>
                  </a:rPr>
                  <a:t/>
                </a:r>
                <a:br>
                  <a:rPr lang="en-US" b="1" kern="1200"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Throughout the </a:t>
                </a:r>
                <a:r>
                  <a:rPr lang="en-US" dirty="0" smtClean="0">
                    <a:solidFill>
                      <a:schemeClr val="bg1"/>
                    </a:solidFill>
                    <a:ea typeface="Open Sans" panose="020B0606030504020204" pitchFamily="34" charset="0"/>
                    <a:cs typeface="Open Sans" panose="020B0606030504020204" pitchFamily="34" charset="0"/>
                  </a:rPr>
                  <a:t>fall</a:t>
                </a:r>
                <a:r>
                  <a:rPr lang="en-US" dirty="0">
                    <a:solidFill>
                      <a:schemeClr val="bg1"/>
                    </a:solidFill>
                    <a:ea typeface="Open Sans" panose="020B0606030504020204" pitchFamily="34" charset="0"/>
                    <a:cs typeface="Open Sans" panose="020B0606030504020204" pitchFamily="34" charset="0"/>
                  </a:rPr>
                  <a:t>, </a:t>
                </a:r>
                <a:r>
                  <a:rPr lang="en-US" dirty="0" smtClean="0">
                    <a:solidFill>
                      <a:schemeClr val="bg1"/>
                    </a:solidFill>
                    <a:ea typeface="Open Sans" panose="020B0606030504020204" pitchFamily="34" charset="0"/>
                    <a:cs typeface="Open Sans" panose="020B0606030504020204" pitchFamily="34" charset="0"/>
                  </a:rPr>
                  <a:t>the OHS </a:t>
                </a:r>
                <a:r>
                  <a:rPr lang="en-US" dirty="0">
                    <a:solidFill>
                      <a:schemeClr val="bg1"/>
                    </a:solidFill>
                    <a:ea typeface="Open Sans" panose="020B0606030504020204" pitchFamily="34" charset="0"/>
                    <a:cs typeface="Open Sans" panose="020B0606030504020204" pitchFamily="34" charset="0"/>
                  </a:rPr>
                  <a:t>will offer resources and training to grantees, delegate agencies, and other interested parties. </a:t>
                </a:r>
                <a:r>
                  <a:rPr lang="en-US" dirty="0" smtClean="0">
                    <a:solidFill>
                      <a:schemeClr val="bg1"/>
                    </a:solidFill>
                    <a:ea typeface="Open Sans" panose="020B0606030504020204" pitchFamily="34" charset="0"/>
                    <a:cs typeface="Open Sans" panose="020B0606030504020204" pitchFamily="34" charset="0"/>
                  </a:rPr>
                  <a:t>To learn more</a:t>
                </a:r>
                <a:r>
                  <a:rPr lang="en-US" kern="1200" dirty="0" smtClean="0">
                    <a:solidFill>
                      <a:schemeClr val="bg1"/>
                    </a:solidFill>
                    <a:ea typeface="Open Sans" panose="020B0606030504020204" pitchFamily="34" charset="0"/>
                    <a:cs typeface="Open Sans" panose="020B0606030504020204" pitchFamily="34" charset="0"/>
                  </a:rPr>
                  <a:t> </a:t>
                </a:r>
                <a:r>
                  <a:rPr lang="en-US" kern="1200" dirty="0">
                    <a:solidFill>
                      <a:schemeClr val="bg1"/>
                    </a:solidFill>
                    <a:ea typeface="Open Sans" panose="020B0606030504020204" pitchFamily="34" charset="0"/>
                    <a:cs typeface="Open Sans" panose="020B0606030504020204" pitchFamily="34" charset="0"/>
                  </a:rPr>
                  <a:t>visit </a:t>
                </a:r>
                <a:r>
                  <a:rPr lang="en-US" kern="1200" dirty="0" smtClean="0">
                    <a:solidFill>
                      <a:schemeClr val="bg1"/>
                    </a:solidFill>
                    <a:ea typeface="Open Sans" panose="020B0606030504020204" pitchFamily="34" charset="0"/>
                    <a:cs typeface="Open Sans" panose="020B0606030504020204" pitchFamily="34" charset="0"/>
                  </a:rPr>
                  <a:t>the </a:t>
                </a:r>
                <a:r>
                  <a:rPr lang="en-US" kern="1200" dirty="0" smtClean="0">
                    <a:solidFill>
                      <a:schemeClr val="bg1"/>
                    </a:solidFill>
                    <a:ea typeface="Open Sans" panose="020B0606030504020204" pitchFamily="34" charset="0"/>
                    <a:cs typeface="Open Sans" panose="020B0606030504020204" pitchFamily="34" charset="0"/>
                    <a:hlinkClick r:id="rId3"/>
                  </a:rPr>
                  <a:t>Early </a:t>
                </a:r>
                <a:r>
                  <a:rPr lang="en-US" kern="1200" dirty="0">
                    <a:solidFill>
                      <a:schemeClr val="bg1"/>
                    </a:solidFill>
                    <a:ea typeface="Open Sans" panose="020B0606030504020204" pitchFamily="34" charset="0"/>
                    <a:cs typeface="Open Sans" panose="020B0606030504020204" pitchFamily="34" charset="0"/>
                    <a:hlinkClick r:id="rId3"/>
                  </a:rPr>
                  <a:t>Childhood Learning &amp; Knowledge Center</a:t>
                </a:r>
                <a:r>
                  <a:rPr lang="en-US" kern="1200" dirty="0">
                    <a:solidFill>
                      <a:schemeClr val="bg1"/>
                    </a:solidFill>
                    <a:ea typeface="Open Sans" panose="020B0606030504020204" pitchFamily="34" charset="0"/>
                    <a:cs typeface="Open Sans" panose="020B0606030504020204" pitchFamily="34" charset="0"/>
                  </a:rPr>
                  <a:t> and </a:t>
                </a:r>
                <a:r>
                  <a:rPr lang="en-US" kern="1200" dirty="0">
                    <a:solidFill>
                      <a:schemeClr val="bg1"/>
                    </a:solidFill>
                    <a:ea typeface="Open Sans" panose="020B0606030504020204" pitchFamily="34" charset="0"/>
                    <a:cs typeface="Open Sans" panose="020B0606030504020204" pitchFamily="34" charset="0"/>
                    <a:hlinkClick r:id="rId4"/>
                  </a:rPr>
                  <a:t>Aligned Monitoring Virtual Expo</a:t>
                </a:r>
                <a:r>
                  <a:rPr lang="en-US" kern="1200" dirty="0">
                    <a:solidFill>
                      <a:schemeClr val="bg1"/>
                    </a:solidFill>
                    <a:ea typeface="Open Sans" panose="020B0606030504020204" pitchFamily="34" charset="0"/>
                    <a:cs typeface="Open Sans" panose="020B0606030504020204" pitchFamily="34" charset="0"/>
                  </a:rPr>
                  <a:t>.</a:t>
                </a:r>
              </a:p>
            </p:txBody>
          </p:sp>
        </p:grpSp>
      </p:grpSp>
    </p:spTree>
    <p:extLst>
      <p:ext uri="{BB962C8B-B14F-4D97-AF65-F5344CB8AC3E}">
        <p14:creationId xmlns:p14="http://schemas.microsoft.com/office/powerpoint/2010/main" val="10896955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02E50"/>
                </a:solidFill>
                <a:ea typeface="Open Sans" panose="020B0606030504020204" pitchFamily="34" charset="0"/>
                <a:cs typeface="Open Sans" panose="020B0606030504020204" pitchFamily="34" charset="0"/>
              </a:rPr>
              <a:t>Key Principles</a:t>
            </a:r>
            <a:endParaRPr lang="en-US" dirty="0">
              <a:solidFill>
                <a:srgbClr val="102E50"/>
              </a:solidFill>
              <a:ea typeface="Open Sans" panose="020B0606030504020204" pitchFamily="34" charset="0"/>
              <a:cs typeface="Open Sans" panose="020B0606030504020204" pitchFamily="34" charset="0"/>
            </a:endParaRPr>
          </a:p>
        </p:txBody>
      </p:sp>
      <p:sp>
        <p:nvSpPr>
          <p:cNvPr id="7" name="Slide Number Placeholder 6"/>
          <p:cNvSpPr>
            <a:spLocks noGrp="1"/>
          </p:cNvSpPr>
          <p:nvPr>
            <p:ph type="sldNum" sz="quarter" idx="12"/>
          </p:nvPr>
        </p:nvSpPr>
        <p:spPr/>
        <p:txBody>
          <a:bodyPr/>
          <a:lstStyle/>
          <a:p>
            <a:fld id="{3FBBE826-F6C8-4C6E-8078-D92BC6A88C7C}" type="slidenum">
              <a:rPr lang="en-US" smtClean="0"/>
              <a:t>7</a:t>
            </a:fld>
            <a:endParaRPr lang="en-US"/>
          </a:p>
        </p:txBody>
      </p:sp>
      <p:sp>
        <p:nvSpPr>
          <p:cNvPr id="9" name="Footer Placeholder 8"/>
          <p:cNvSpPr>
            <a:spLocks noGrp="1"/>
          </p:cNvSpPr>
          <p:nvPr>
            <p:ph type="ftr" sz="quarter" idx="11"/>
          </p:nvPr>
        </p:nvSpPr>
        <p:spPr/>
        <p:txBody>
          <a:bodyPr/>
          <a:lstStyle/>
          <a:p>
            <a:r>
              <a:rPr lang="en-US" smtClean="0"/>
              <a:t>The Enhanced AMS 2.0: The Foundation</a:t>
            </a:r>
            <a:endParaRPr lang="en-US" dirty="0"/>
          </a:p>
        </p:txBody>
      </p:sp>
      <p:grpSp>
        <p:nvGrpSpPr>
          <p:cNvPr id="4" name="Group 3"/>
          <p:cNvGrpSpPr/>
          <p:nvPr/>
        </p:nvGrpSpPr>
        <p:grpSpPr>
          <a:xfrm>
            <a:off x="765348" y="2101007"/>
            <a:ext cx="7613303" cy="2928193"/>
            <a:chOff x="765348" y="1871657"/>
            <a:chExt cx="7613303" cy="2928193"/>
          </a:xfrm>
        </p:grpSpPr>
        <p:sp>
          <p:nvSpPr>
            <p:cNvPr id="5" name="Freeform 4"/>
            <p:cNvSpPr/>
            <p:nvPr/>
          </p:nvSpPr>
          <p:spPr>
            <a:xfrm>
              <a:off x="765348" y="1871657"/>
              <a:ext cx="2928193" cy="2928193"/>
            </a:xfrm>
            <a:custGeom>
              <a:avLst/>
              <a:gdLst>
                <a:gd name="connsiteX0" fmla="*/ 0 w 2928193"/>
                <a:gd name="connsiteY0" fmla="*/ 1464097 h 2928193"/>
                <a:gd name="connsiteX1" fmla="*/ 1464097 w 2928193"/>
                <a:gd name="connsiteY1" fmla="*/ 0 h 2928193"/>
                <a:gd name="connsiteX2" fmla="*/ 2928194 w 2928193"/>
                <a:gd name="connsiteY2" fmla="*/ 1464097 h 2928193"/>
                <a:gd name="connsiteX3" fmla="*/ 1464097 w 2928193"/>
                <a:gd name="connsiteY3" fmla="*/ 2928194 h 2928193"/>
                <a:gd name="connsiteX4" fmla="*/ 0 w 2928193"/>
                <a:gd name="connsiteY4" fmla="*/ 1464097 h 2928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193" h="2928193">
                  <a:moveTo>
                    <a:pt x="0" y="1464097"/>
                  </a:moveTo>
                  <a:cubicBezTo>
                    <a:pt x="0" y="655499"/>
                    <a:pt x="655499" y="0"/>
                    <a:pt x="1464097" y="0"/>
                  </a:cubicBezTo>
                  <a:cubicBezTo>
                    <a:pt x="2272695" y="0"/>
                    <a:pt x="2928194" y="655499"/>
                    <a:pt x="2928194" y="1464097"/>
                  </a:cubicBezTo>
                  <a:cubicBezTo>
                    <a:pt x="2928194" y="2272695"/>
                    <a:pt x="2272695" y="2928194"/>
                    <a:pt x="1464097" y="2928194"/>
                  </a:cubicBezTo>
                  <a:cubicBezTo>
                    <a:pt x="655499" y="2928194"/>
                    <a:pt x="0" y="2272695"/>
                    <a:pt x="0" y="1464097"/>
                  </a:cubicBezTo>
                  <a:close/>
                </a:path>
              </a:pathLst>
            </a:custGeom>
            <a:solidFill>
              <a:srgbClr val="112E51"/>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89972" tIns="455494" rIns="589972" bIns="455494" numCol="1" spcCol="1270" anchor="ctr" anchorCtr="0">
              <a:noAutofit/>
            </a:bodyPr>
            <a:lstStyle/>
            <a:p>
              <a:pPr lvl="0" algn="ctr" defTabSz="933450">
                <a:lnSpc>
                  <a:spcPct val="90000"/>
                </a:lnSpc>
                <a:spcBef>
                  <a:spcPct val="0"/>
                </a:spcBef>
                <a:spcAft>
                  <a:spcPct val="35000"/>
                </a:spcAft>
              </a:pPr>
              <a:r>
                <a:rPr lang="en-US" sz="4000" b="1" kern="1200" dirty="0">
                  <a:solidFill>
                    <a:schemeClr val="bg1"/>
                  </a:solidFill>
                  <a:ea typeface="Open Sans" panose="020B0606030504020204" pitchFamily="34" charset="0"/>
                  <a:cs typeface="Open Sans" panose="020B0606030504020204" pitchFamily="34" charset="0"/>
                </a:rPr>
                <a:t>1</a:t>
              </a:r>
              <a:r>
                <a:rPr lang="en-US" sz="2100" kern="1200" dirty="0">
                  <a:solidFill>
                    <a:schemeClr val="bg1"/>
                  </a:solidFill>
                  <a:ea typeface="Open Sans" panose="020B0606030504020204" pitchFamily="34" charset="0"/>
                  <a:cs typeface="Open Sans" panose="020B0606030504020204" pitchFamily="34" charset="0"/>
                </a:rPr>
                <a:t/>
              </a:r>
              <a:br>
                <a:rPr lang="en-US" sz="2100" kern="1200" dirty="0">
                  <a:solidFill>
                    <a:schemeClr val="bg1"/>
                  </a:solidFill>
                  <a:ea typeface="Open Sans" panose="020B0606030504020204" pitchFamily="34" charset="0"/>
                  <a:cs typeface="Open Sans" panose="020B0606030504020204" pitchFamily="34" charset="0"/>
                </a:rPr>
              </a:br>
              <a:r>
                <a:rPr lang="en-US" sz="2100" kern="1200" dirty="0">
                  <a:solidFill>
                    <a:schemeClr val="bg1"/>
                  </a:solidFill>
                  <a:ea typeface="Open Sans" panose="020B0606030504020204" pitchFamily="34" charset="0"/>
                  <a:cs typeface="Open Sans" panose="020B0606030504020204" pitchFamily="34" charset="0"/>
                </a:rPr>
                <a:t>Less </a:t>
              </a:r>
              <a:r>
                <a:rPr lang="en-US" sz="2100" kern="1200" dirty="0" smtClean="0">
                  <a:solidFill>
                    <a:schemeClr val="bg1"/>
                  </a:solidFill>
                  <a:ea typeface="Open Sans" panose="020B0606030504020204" pitchFamily="34" charset="0"/>
                  <a:cs typeface="Open Sans" panose="020B0606030504020204" pitchFamily="34" charset="0"/>
                </a:rPr>
                <a:t>onsite </a:t>
              </a:r>
              <a:r>
                <a:rPr lang="en-US" sz="2100" kern="1200" dirty="0">
                  <a:solidFill>
                    <a:schemeClr val="bg1"/>
                  </a:solidFill>
                  <a:ea typeface="Open Sans" panose="020B0606030504020204" pitchFamily="34" charset="0"/>
                  <a:cs typeface="Open Sans" panose="020B0606030504020204" pitchFamily="34" charset="0"/>
                </a:rPr>
                <a:t>monitoring for grantees</a:t>
              </a:r>
            </a:p>
          </p:txBody>
        </p:sp>
        <p:sp>
          <p:nvSpPr>
            <p:cNvPr id="6" name="Freeform 5"/>
            <p:cNvSpPr/>
            <p:nvPr/>
          </p:nvSpPr>
          <p:spPr>
            <a:xfrm>
              <a:off x="3107903" y="1871657"/>
              <a:ext cx="2928193" cy="2928193"/>
            </a:xfrm>
            <a:custGeom>
              <a:avLst/>
              <a:gdLst>
                <a:gd name="connsiteX0" fmla="*/ 0 w 2928193"/>
                <a:gd name="connsiteY0" fmla="*/ 1464097 h 2928193"/>
                <a:gd name="connsiteX1" fmla="*/ 1464097 w 2928193"/>
                <a:gd name="connsiteY1" fmla="*/ 0 h 2928193"/>
                <a:gd name="connsiteX2" fmla="*/ 2928194 w 2928193"/>
                <a:gd name="connsiteY2" fmla="*/ 1464097 h 2928193"/>
                <a:gd name="connsiteX3" fmla="*/ 1464097 w 2928193"/>
                <a:gd name="connsiteY3" fmla="*/ 2928194 h 2928193"/>
                <a:gd name="connsiteX4" fmla="*/ 0 w 2928193"/>
                <a:gd name="connsiteY4" fmla="*/ 1464097 h 2928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193" h="2928193">
                  <a:moveTo>
                    <a:pt x="0" y="1464097"/>
                  </a:moveTo>
                  <a:cubicBezTo>
                    <a:pt x="0" y="655499"/>
                    <a:pt x="655499" y="0"/>
                    <a:pt x="1464097" y="0"/>
                  </a:cubicBezTo>
                  <a:cubicBezTo>
                    <a:pt x="2272695" y="0"/>
                    <a:pt x="2928194" y="655499"/>
                    <a:pt x="2928194" y="1464097"/>
                  </a:cubicBezTo>
                  <a:cubicBezTo>
                    <a:pt x="2928194" y="2272695"/>
                    <a:pt x="2272695" y="2928194"/>
                    <a:pt x="1464097" y="2928194"/>
                  </a:cubicBezTo>
                  <a:cubicBezTo>
                    <a:pt x="655499" y="2928194"/>
                    <a:pt x="0" y="2272695"/>
                    <a:pt x="0" y="1464097"/>
                  </a:cubicBezTo>
                  <a:close/>
                </a:path>
              </a:pathLst>
            </a:custGeom>
            <a:solidFill>
              <a:srgbClr val="B1373E"/>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89972" tIns="455494" rIns="589972" bIns="455494" numCol="1" spcCol="1270" anchor="ctr" anchorCtr="0">
              <a:noAutofit/>
            </a:bodyPr>
            <a:lstStyle/>
            <a:p>
              <a:pPr lvl="0" algn="ctr" defTabSz="933450">
                <a:lnSpc>
                  <a:spcPct val="90000"/>
                </a:lnSpc>
                <a:spcBef>
                  <a:spcPct val="0"/>
                </a:spcBef>
                <a:spcAft>
                  <a:spcPct val="35000"/>
                </a:spcAft>
              </a:pPr>
              <a:r>
                <a:rPr lang="en-US" sz="4000" b="1" kern="1200" dirty="0">
                  <a:solidFill>
                    <a:schemeClr val="bg1"/>
                  </a:solidFill>
                  <a:ea typeface="Open Sans" panose="020B0606030504020204" pitchFamily="34" charset="0"/>
                  <a:cs typeface="Open Sans" panose="020B0606030504020204" pitchFamily="34" charset="0"/>
                </a:rPr>
                <a:t>2</a:t>
              </a:r>
              <a:r>
                <a:rPr lang="en-US" sz="2100" kern="1200" dirty="0">
                  <a:solidFill>
                    <a:schemeClr val="bg1"/>
                  </a:solidFill>
                  <a:ea typeface="Open Sans" panose="020B0606030504020204" pitchFamily="34" charset="0"/>
                  <a:cs typeface="Open Sans" panose="020B0606030504020204" pitchFamily="34" charset="0"/>
                </a:rPr>
                <a:t/>
              </a:r>
              <a:br>
                <a:rPr lang="en-US" sz="2100" kern="1200" dirty="0">
                  <a:solidFill>
                    <a:schemeClr val="bg1"/>
                  </a:solidFill>
                  <a:ea typeface="Open Sans" panose="020B0606030504020204" pitchFamily="34" charset="0"/>
                  <a:cs typeface="Open Sans" panose="020B0606030504020204" pitchFamily="34" charset="0"/>
                </a:rPr>
              </a:br>
              <a:r>
                <a:rPr lang="en-US" sz="2100" kern="1200" dirty="0">
                  <a:solidFill>
                    <a:schemeClr val="bg1"/>
                  </a:solidFill>
                  <a:ea typeface="Open Sans" panose="020B0606030504020204" pitchFamily="34" charset="0"/>
                  <a:cs typeface="Open Sans" panose="020B0606030504020204" pitchFamily="34" charset="0"/>
                </a:rPr>
                <a:t>Improved accountability</a:t>
              </a:r>
            </a:p>
          </p:txBody>
        </p:sp>
        <p:sp>
          <p:nvSpPr>
            <p:cNvPr id="8" name="Freeform 7"/>
            <p:cNvSpPr/>
            <p:nvPr/>
          </p:nvSpPr>
          <p:spPr>
            <a:xfrm>
              <a:off x="5450458" y="1871657"/>
              <a:ext cx="2928193" cy="2928193"/>
            </a:xfrm>
            <a:custGeom>
              <a:avLst/>
              <a:gdLst>
                <a:gd name="connsiteX0" fmla="*/ 0 w 2928193"/>
                <a:gd name="connsiteY0" fmla="*/ 1464097 h 2928193"/>
                <a:gd name="connsiteX1" fmla="*/ 1464097 w 2928193"/>
                <a:gd name="connsiteY1" fmla="*/ 0 h 2928193"/>
                <a:gd name="connsiteX2" fmla="*/ 2928194 w 2928193"/>
                <a:gd name="connsiteY2" fmla="*/ 1464097 h 2928193"/>
                <a:gd name="connsiteX3" fmla="*/ 1464097 w 2928193"/>
                <a:gd name="connsiteY3" fmla="*/ 2928194 h 2928193"/>
                <a:gd name="connsiteX4" fmla="*/ 0 w 2928193"/>
                <a:gd name="connsiteY4" fmla="*/ 1464097 h 2928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193" h="2928193">
                  <a:moveTo>
                    <a:pt x="0" y="1464097"/>
                  </a:moveTo>
                  <a:cubicBezTo>
                    <a:pt x="0" y="655499"/>
                    <a:pt x="655499" y="0"/>
                    <a:pt x="1464097" y="0"/>
                  </a:cubicBezTo>
                  <a:cubicBezTo>
                    <a:pt x="2272695" y="0"/>
                    <a:pt x="2928194" y="655499"/>
                    <a:pt x="2928194" y="1464097"/>
                  </a:cubicBezTo>
                  <a:cubicBezTo>
                    <a:pt x="2928194" y="2272695"/>
                    <a:pt x="2272695" y="2928194"/>
                    <a:pt x="1464097" y="2928194"/>
                  </a:cubicBezTo>
                  <a:cubicBezTo>
                    <a:pt x="655499" y="2928194"/>
                    <a:pt x="0" y="2272695"/>
                    <a:pt x="0" y="1464097"/>
                  </a:cubicBezTo>
                  <a:close/>
                </a:path>
              </a:pathLst>
            </a:custGeom>
            <a:solidFill>
              <a:srgbClr val="115F9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89972" tIns="455494" rIns="589972" bIns="455494"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ea typeface="Open Sans" panose="020B0606030504020204" pitchFamily="34" charset="0"/>
                  <a:cs typeface="Open Sans" panose="020B0606030504020204" pitchFamily="34" charset="0"/>
                </a:rPr>
                <a:t/>
              </a:r>
              <a:br>
                <a:rPr lang="en-US" sz="2100" kern="1200" dirty="0">
                  <a:solidFill>
                    <a:schemeClr val="bg1"/>
                  </a:solidFill>
                  <a:ea typeface="Open Sans" panose="020B0606030504020204" pitchFamily="34" charset="0"/>
                  <a:cs typeface="Open Sans" panose="020B0606030504020204" pitchFamily="34" charset="0"/>
                </a:rPr>
              </a:br>
              <a:r>
                <a:rPr lang="en-US" sz="4000" b="1" kern="1200" dirty="0">
                  <a:solidFill>
                    <a:schemeClr val="bg1"/>
                  </a:solidFill>
                  <a:ea typeface="Open Sans" panose="020B0606030504020204" pitchFamily="34" charset="0"/>
                  <a:cs typeface="Open Sans" panose="020B0606030504020204" pitchFamily="34" charset="0"/>
                </a:rPr>
                <a:t>3</a:t>
              </a:r>
              <a:r>
                <a:rPr lang="en-US" sz="2100" kern="1200" dirty="0">
                  <a:solidFill>
                    <a:schemeClr val="bg1"/>
                  </a:solidFill>
                  <a:ea typeface="Open Sans" panose="020B0606030504020204" pitchFamily="34" charset="0"/>
                  <a:cs typeface="Open Sans" panose="020B0606030504020204" pitchFamily="34" charset="0"/>
                </a:rPr>
                <a:t/>
              </a:r>
              <a:br>
                <a:rPr lang="en-US" sz="2100" kern="1200" dirty="0">
                  <a:solidFill>
                    <a:schemeClr val="bg1"/>
                  </a:solidFill>
                  <a:ea typeface="Open Sans" panose="020B0606030504020204" pitchFamily="34" charset="0"/>
                  <a:cs typeface="Open Sans" panose="020B0606030504020204" pitchFamily="34" charset="0"/>
                </a:rPr>
              </a:br>
              <a:r>
                <a:rPr lang="en-US" sz="2100" kern="1200" dirty="0">
                  <a:solidFill>
                    <a:schemeClr val="bg1"/>
                  </a:solidFill>
                  <a:ea typeface="Open Sans" panose="020B0606030504020204" pitchFamily="34" charset="0"/>
                  <a:cs typeface="Open Sans" panose="020B0606030504020204" pitchFamily="34" charset="0"/>
                </a:rPr>
                <a:t>Efficient use of available resources</a:t>
              </a:r>
            </a:p>
          </p:txBody>
        </p:sp>
      </p:grpSp>
      <p:sp>
        <p:nvSpPr>
          <p:cNvPr id="3" name="TextBox 2"/>
          <p:cNvSpPr txBox="1"/>
          <p:nvPr/>
        </p:nvSpPr>
        <p:spPr>
          <a:xfrm>
            <a:off x="952499" y="1372350"/>
            <a:ext cx="7239000" cy="461665"/>
          </a:xfrm>
          <a:prstGeom prst="rect">
            <a:avLst/>
          </a:prstGeom>
          <a:noFill/>
        </p:spPr>
        <p:txBody>
          <a:bodyPr wrap="square" rtlCol="0">
            <a:spAutoFit/>
          </a:bodyPr>
          <a:lstStyle/>
          <a:p>
            <a:pPr algn="ctr"/>
            <a:r>
              <a:rPr lang="en-US" sz="2400" dirty="0">
                <a:ea typeface="Open Sans" panose="020B0606030504020204" pitchFamily="34" charset="0"/>
                <a:cs typeface="Open Sans" panose="020B0606030504020204" pitchFamily="34" charset="0"/>
              </a:rPr>
              <a:t>Key principles of AMS 2.0 include:</a:t>
            </a:r>
          </a:p>
        </p:txBody>
      </p:sp>
    </p:spTree>
    <p:extLst>
      <p:ext uri="{BB962C8B-B14F-4D97-AF65-F5344CB8AC3E}">
        <p14:creationId xmlns:p14="http://schemas.microsoft.com/office/powerpoint/2010/main" val="2944671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solidFill>
                  <a:srgbClr val="102E50"/>
                </a:solidFill>
                <a:ea typeface="Open Sans" panose="020B0606030504020204" pitchFamily="34" charset="0"/>
                <a:cs typeface="Open Sans" panose="020B0606030504020204" pitchFamily="34" charset="0"/>
              </a:rPr>
              <a:t>How Does AMS 2.0 Differ from AMS 1.0? </a:t>
            </a:r>
            <a:endParaRPr lang="en-US" dirty="0">
              <a:solidFill>
                <a:srgbClr val="102E50"/>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3FBBE826-F6C8-4C6E-8078-D92BC6A88C7C}" type="slidenum">
              <a:rPr lang="en-US" smtClean="0"/>
              <a:t>8</a:t>
            </a:fld>
            <a:endParaRPr lang="en-US"/>
          </a:p>
        </p:txBody>
      </p:sp>
      <p:sp>
        <p:nvSpPr>
          <p:cNvPr id="3" name="Footer Placeholder 2"/>
          <p:cNvSpPr>
            <a:spLocks noGrp="1"/>
          </p:cNvSpPr>
          <p:nvPr>
            <p:ph type="ftr" sz="quarter" idx="11"/>
          </p:nvPr>
        </p:nvSpPr>
        <p:spPr/>
        <p:txBody>
          <a:bodyPr/>
          <a:lstStyle/>
          <a:p>
            <a:r>
              <a:rPr lang="en-US" smtClean="0"/>
              <a:t>The Enhanced AMS 2.0: The Foundation</a:t>
            </a:r>
            <a:endParaRPr lang="en-US" dirty="0"/>
          </a:p>
        </p:txBody>
      </p:sp>
      <p:grpSp>
        <p:nvGrpSpPr>
          <p:cNvPr id="81" name="Group 80"/>
          <p:cNvGrpSpPr/>
          <p:nvPr/>
        </p:nvGrpSpPr>
        <p:grpSpPr>
          <a:xfrm>
            <a:off x="604284" y="1143000"/>
            <a:ext cx="8108634" cy="4495800"/>
            <a:chOff x="604284" y="1143000"/>
            <a:chExt cx="8108634" cy="4495800"/>
          </a:xfrm>
        </p:grpSpPr>
        <p:sp>
          <p:nvSpPr>
            <p:cNvPr id="8" name="Rectangle 7"/>
            <p:cNvSpPr/>
            <p:nvPr/>
          </p:nvSpPr>
          <p:spPr>
            <a:xfrm>
              <a:off x="614916" y="1143000"/>
              <a:ext cx="1981200" cy="4495800"/>
            </a:xfrm>
            <a:prstGeom prst="rect">
              <a:avLst/>
            </a:prstGeom>
            <a:solidFill>
              <a:srgbClr val="1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35349" y="1143000"/>
              <a:ext cx="2819400" cy="4495800"/>
            </a:xfrm>
            <a:prstGeom prst="rect">
              <a:avLst/>
            </a:prstGeom>
            <a:solidFill>
              <a:srgbClr val="508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83349" y="1143000"/>
              <a:ext cx="2819400" cy="4495800"/>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5549" y="1250721"/>
              <a:ext cx="1981200" cy="707886"/>
            </a:xfrm>
            <a:prstGeom prst="rect">
              <a:avLst/>
            </a:prstGeom>
            <a:noFill/>
          </p:spPr>
          <p:txBody>
            <a:bodyPr wrap="square" rtlCol="0">
              <a:spAutoFit/>
            </a:bodyPr>
            <a:lstStyle/>
            <a:p>
              <a:pPr algn="ctr"/>
              <a:r>
                <a:rPr lang="en-US" sz="2000" b="1" dirty="0">
                  <a:solidFill>
                    <a:schemeClr val="bg1"/>
                  </a:solidFill>
                  <a:ea typeface="Open Sans" panose="020B0606030504020204" pitchFamily="34" charset="0"/>
                  <a:cs typeface="Open Sans" panose="020B0606030504020204" pitchFamily="34" charset="0"/>
                </a:rPr>
                <a:t>MONITORING</a:t>
              </a:r>
              <a:br>
                <a:rPr lang="en-US" sz="2000" b="1" dirty="0">
                  <a:solidFill>
                    <a:schemeClr val="bg1"/>
                  </a:solidFill>
                  <a:ea typeface="Open Sans" panose="020B0606030504020204" pitchFamily="34" charset="0"/>
                  <a:cs typeface="Open Sans" panose="020B0606030504020204" pitchFamily="34" charset="0"/>
                </a:rPr>
              </a:br>
              <a:r>
                <a:rPr lang="en-US" sz="2000" b="1" dirty="0">
                  <a:solidFill>
                    <a:schemeClr val="bg1"/>
                  </a:solidFill>
                  <a:ea typeface="Open Sans" panose="020B0606030504020204" pitchFamily="34" charset="0"/>
                  <a:cs typeface="Open Sans" panose="020B0606030504020204" pitchFamily="34" charset="0"/>
                </a:rPr>
                <a:t>COMPONENT</a:t>
              </a:r>
            </a:p>
          </p:txBody>
        </p:sp>
        <p:sp>
          <p:nvSpPr>
            <p:cNvPr id="16" name="TextBox 15"/>
            <p:cNvSpPr txBox="1"/>
            <p:nvPr/>
          </p:nvSpPr>
          <p:spPr>
            <a:xfrm>
              <a:off x="2835349" y="1189166"/>
              <a:ext cx="2819400" cy="830997"/>
            </a:xfrm>
            <a:prstGeom prst="rect">
              <a:avLst/>
            </a:prstGeom>
            <a:noFill/>
          </p:spPr>
          <p:txBody>
            <a:bodyPr wrap="square" rtlCol="0">
              <a:spAutoFit/>
            </a:bodyPr>
            <a:lstStyle/>
            <a:p>
              <a:pPr algn="ctr"/>
              <a:r>
                <a:rPr lang="en-US" sz="3200" b="1" dirty="0">
                  <a:solidFill>
                    <a:schemeClr val="bg1"/>
                  </a:solidFill>
                  <a:ea typeface="Open Sans" panose="020B0606030504020204" pitchFamily="34" charset="0"/>
                  <a:cs typeface="Open Sans" panose="020B0606030504020204" pitchFamily="34" charset="0"/>
                </a:rPr>
                <a:t>AMS</a:t>
              </a:r>
              <a:br>
                <a:rPr lang="en-US" sz="3200" b="1" dirty="0">
                  <a:solidFill>
                    <a:schemeClr val="bg1"/>
                  </a:solidFill>
                  <a:ea typeface="Open Sans" panose="020B0606030504020204" pitchFamily="34" charset="0"/>
                  <a:cs typeface="Open Sans" panose="020B0606030504020204" pitchFamily="34" charset="0"/>
                </a:rPr>
              </a:br>
              <a:r>
                <a:rPr lang="en-US" sz="1600" b="1" dirty="0" smtClean="0">
                  <a:solidFill>
                    <a:schemeClr val="bg1"/>
                  </a:solidFill>
                  <a:ea typeface="Open Sans" panose="020B0606030504020204" pitchFamily="34" charset="0"/>
                  <a:cs typeface="Open Sans" panose="020B0606030504020204" pitchFamily="34" charset="0"/>
                </a:rPr>
                <a:t>2015–17</a:t>
              </a:r>
              <a:endParaRPr lang="en-US" sz="3200" b="1" dirty="0">
                <a:solidFill>
                  <a:schemeClr val="bg1"/>
                </a:solidFill>
                <a:ea typeface="Open Sans" panose="020B0606030504020204" pitchFamily="34" charset="0"/>
                <a:cs typeface="Open Sans" panose="020B0606030504020204" pitchFamily="34" charset="0"/>
              </a:endParaRPr>
            </a:p>
          </p:txBody>
        </p:sp>
        <p:sp>
          <p:nvSpPr>
            <p:cNvPr id="17" name="TextBox 16"/>
            <p:cNvSpPr txBox="1"/>
            <p:nvPr/>
          </p:nvSpPr>
          <p:spPr>
            <a:xfrm>
              <a:off x="5883349" y="1204555"/>
              <a:ext cx="2819400" cy="830997"/>
            </a:xfrm>
            <a:prstGeom prst="rect">
              <a:avLst/>
            </a:prstGeom>
            <a:noFill/>
          </p:spPr>
          <p:txBody>
            <a:bodyPr wrap="square" rtlCol="0">
              <a:spAutoFit/>
            </a:bodyPr>
            <a:lstStyle/>
            <a:p>
              <a:pPr algn="ctr"/>
              <a:r>
                <a:rPr lang="en-US" sz="3200" b="1" dirty="0">
                  <a:solidFill>
                    <a:schemeClr val="bg1"/>
                  </a:solidFill>
                  <a:ea typeface="Open Sans" panose="020B0606030504020204" pitchFamily="34" charset="0"/>
                  <a:cs typeface="Open Sans" panose="020B0606030504020204" pitchFamily="34" charset="0"/>
                </a:rPr>
                <a:t>AMS 2.0</a:t>
              </a:r>
              <a:br>
                <a:rPr lang="en-US" sz="3200" b="1" dirty="0">
                  <a:solidFill>
                    <a:schemeClr val="bg1"/>
                  </a:solidFill>
                  <a:ea typeface="Open Sans" panose="020B0606030504020204" pitchFamily="34" charset="0"/>
                  <a:cs typeface="Open Sans" panose="020B0606030504020204" pitchFamily="34" charset="0"/>
                </a:rPr>
              </a:br>
              <a:r>
                <a:rPr lang="en-US" sz="1600" b="1" dirty="0" smtClean="0">
                  <a:solidFill>
                    <a:schemeClr val="bg1"/>
                  </a:solidFill>
                  <a:ea typeface="Open Sans" panose="020B0606030504020204" pitchFamily="34" charset="0"/>
                  <a:cs typeface="Open Sans" panose="020B0606030504020204" pitchFamily="34" charset="0"/>
                </a:rPr>
                <a:t>2018</a:t>
              </a:r>
              <a:endParaRPr lang="en-US" sz="3200" b="1" dirty="0">
                <a:solidFill>
                  <a:schemeClr val="bg1"/>
                </a:solidFill>
                <a:ea typeface="Open Sans" panose="020B0606030504020204" pitchFamily="34" charset="0"/>
                <a:cs typeface="Open Sans" panose="020B0606030504020204" pitchFamily="34" charset="0"/>
              </a:endParaRPr>
            </a:p>
          </p:txBody>
        </p:sp>
        <p:grpSp>
          <p:nvGrpSpPr>
            <p:cNvPr id="65" name="Group 64"/>
            <p:cNvGrpSpPr/>
            <p:nvPr/>
          </p:nvGrpSpPr>
          <p:grpSpPr>
            <a:xfrm>
              <a:off x="604284" y="5022512"/>
              <a:ext cx="8101123" cy="600164"/>
              <a:chOff x="588335" y="5237959"/>
              <a:chExt cx="8101123" cy="600164"/>
            </a:xfrm>
            <a:solidFill>
              <a:srgbClr val="FFFFFF">
                <a:alpha val="30196"/>
              </a:srgbClr>
            </a:solidFill>
          </p:grpSpPr>
          <p:sp>
            <p:nvSpPr>
              <p:cNvPr id="32" name="Rectangle 31"/>
              <p:cNvSpPr/>
              <p:nvPr/>
            </p:nvSpPr>
            <p:spPr>
              <a:xfrm>
                <a:off x="2839738" y="5314902"/>
                <a:ext cx="2819400" cy="430887"/>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Targeted </a:t>
                </a:r>
                <a:r>
                  <a:rPr lang="en-US" sz="1100" dirty="0" smtClean="0">
                    <a:solidFill>
                      <a:schemeClr val="bg1"/>
                    </a:solidFill>
                    <a:ea typeface="Open Sans" panose="020B0606030504020204" pitchFamily="34" charset="0"/>
                    <a:cs typeface="Open Sans" panose="020B0606030504020204" pitchFamily="34" charset="0"/>
                  </a:rPr>
                  <a:t>reviews </a:t>
                </a:r>
                <a:r>
                  <a:rPr lang="en-US" sz="1100" dirty="0">
                    <a:solidFill>
                      <a:schemeClr val="bg1"/>
                    </a:solidFill>
                    <a:ea typeface="Open Sans" panose="020B0606030504020204" pitchFamily="34" charset="0"/>
                    <a:cs typeface="Open Sans" panose="020B0606030504020204" pitchFamily="34" charset="0"/>
                  </a:rPr>
                  <a:t>occur </a:t>
                </a:r>
                <a:r>
                  <a:rPr lang="en-US" sz="1100" dirty="0" smtClean="0">
                    <a:solidFill>
                      <a:schemeClr val="bg1"/>
                    </a:solidFill>
                    <a:ea typeface="Open Sans" panose="020B0606030504020204" pitchFamily="34" charset="0"/>
                    <a:cs typeface="Open Sans" panose="020B0606030504020204" pitchFamily="34" charset="0"/>
                  </a:rPr>
                  <a:t>if the </a:t>
                </a:r>
                <a:r>
                  <a:rPr lang="en-US" sz="1100" dirty="0">
                    <a:solidFill>
                      <a:schemeClr val="bg1"/>
                    </a:solidFill>
                    <a:ea typeface="Open Sans" panose="020B0606030504020204" pitchFamily="34" charset="0"/>
                    <a:cs typeface="Open Sans" panose="020B0606030504020204" pitchFamily="34" charset="0"/>
                  </a:rPr>
                  <a:t>OHS or the RO indicates the need</a:t>
                </a:r>
              </a:p>
            </p:txBody>
          </p:sp>
          <p:grpSp>
            <p:nvGrpSpPr>
              <p:cNvPr id="45" name="Group 44"/>
              <p:cNvGrpSpPr/>
              <p:nvPr/>
            </p:nvGrpSpPr>
            <p:grpSpPr>
              <a:xfrm>
                <a:off x="588335" y="5327798"/>
                <a:ext cx="2009976" cy="432646"/>
                <a:chOff x="598968" y="4846620"/>
                <a:chExt cx="2009976" cy="432646"/>
              </a:xfrm>
              <a:grpFill/>
            </p:grpSpPr>
            <p:sp>
              <p:nvSpPr>
                <p:cNvPr id="46" name="Rectangle 45"/>
                <p:cNvSpPr/>
                <p:nvPr/>
              </p:nvSpPr>
              <p:spPr>
                <a:xfrm>
                  <a:off x="598968" y="4846620"/>
                  <a:ext cx="1991832" cy="432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7744" y="4910669"/>
                  <a:ext cx="1981200" cy="276999"/>
                </a:xfrm>
                <a:prstGeom prst="rect">
                  <a:avLst/>
                </a:prstGeom>
                <a:noFill/>
              </p:spPr>
              <p:txBody>
                <a:bodyPr wrap="square" rtlCol="0">
                  <a:spAutoFit/>
                </a:bodyPr>
                <a:lstStyle/>
                <a:p>
                  <a:pPr algn="ctr"/>
                  <a:r>
                    <a:rPr lang="en-US" sz="1200" b="1" dirty="0">
                      <a:solidFill>
                        <a:schemeClr val="bg1"/>
                      </a:solidFill>
                      <a:ea typeface="Open Sans" panose="020B0606030504020204" pitchFamily="34" charset="0"/>
                      <a:cs typeface="Open Sans" panose="020B0606030504020204" pitchFamily="34" charset="0"/>
                    </a:rPr>
                    <a:t>Targeted Reviews</a:t>
                  </a:r>
                </a:p>
              </p:txBody>
            </p:sp>
          </p:grpSp>
          <p:sp>
            <p:nvSpPr>
              <p:cNvPr id="54" name="Rectangle 53"/>
              <p:cNvSpPr/>
              <p:nvPr/>
            </p:nvSpPr>
            <p:spPr>
              <a:xfrm>
                <a:off x="5870058" y="5237959"/>
                <a:ext cx="2819400" cy="600164"/>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Targeted </a:t>
                </a:r>
                <a:r>
                  <a:rPr lang="en-US" sz="1100" dirty="0" smtClean="0">
                    <a:solidFill>
                      <a:schemeClr val="bg1"/>
                    </a:solidFill>
                    <a:ea typeface="Open Sans" panose="020B0606030504020204" pitchFamily="34" charset="0"/>
                    <a:cs typeface="Open Sans" panose="020B0606030504020204" pitchFamily="34" charset="0"/>
                  </a:rPr>
                  <a:t>reviews </a:t>
                </a:r>
                <a:r>
                  <a:rPr lang="en-US" sz="1100" dirty="0">
                    <a:solidFill>
                      <a:schemeClr val="bg1"/>
                    </a:solidFill>
                    <a:ea typeface="Open Sans" panose="020B0606030504020204" pitchFamily="34" charset="0"/>
                    <a:cs typeface="Open Sans" panose="020B0606030504020204" pitchFamily="34" charset="0"/>
                  </a:rPr>
                  <a:t>occur if </a:t>
                </a:r>
                <a:r>
                  <a:rPr lang="en-US" sz="1100" dirty="0" smtClean="0">
                    <a:solidFill>
                      <a:schemeClr val="bg1"/>
                    </a:solidFill>
                    <a:ea typeface="Open Sans" panose="020B0606030504020204" pitchFamily="34" charset="0"/>
                    <a:cs typeface="Open Sans" panose="020B0606030504020204" pitchFamily="34" charset="0"/>
                  </a:rPr>
                  <a:t>the OHS </a:t>
                </a:r>
                <a:r>
                  <a:rPr lang="en-US" sz="1100" dirty="0">
                    <a:solidFill>
                      <a:schemeClr val="bg1"/>
                    </a:solidFill>
                    <a:ea typeface="Open Sans" panose="020B0606030504020204" pitchFamily="34" charset="0"/>
                    <a:cs typeface="Open Sans" panose="020B0606030504020204" pitchFamily="34" charset="0"/>
                  </a:rPr>
                  <a:t>or the RO indicates the need or if triggered by a Focus Area review</a:t>
                </a:r>
              </a:p>
            </p:txBody>
          </p:sp>
        </p:grpSp>
        <p:grpSp>
          <p:nvGrpSpPr>
            <p:cNvPr id="64" name="Group 63"/>
            <p:cNvGrpSpPr/>
            <p:nvPr/>
          </p:nvGrpSpPr>
          <p:grpSpPr>
            <a:xfrm>
              <a:off x="609600" y="4459106"/>
              <a:ext cx="8103318" cy="457200"/>
              <a:chOff x="593651" y="4560345"/>
              <a:chExt cx="8103318" cy="457200"/>
            </a:xfrm>
            <a:solidFill>
              <a:srgbClr val="FFFFFF">
                <a:alpha val="30196"/>
              </a:srgbClr>
            </a:solidFill>
          </p:grpSpPr>
          <p:sp>
            <p:nvSpPr>
              <p:cNvPr id="31" name="Rectangle 30"/>
              <p:cNvSpPr/>
              <p:nvPr/>
            </p:nvSpPr>
            <p:spPr>
              <a:xfrm>
                <a:off x="2839738" y="4650446"/>
                <a:ext cx="2819400" cy="261610"/>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Reviews were compliance-driven</a:t>
                </a:r>
              </a:p>
            </p:txBody>
          </p:sp>
          <p:grpSp>
            <p:nvGrpSpPr>
              <p:cNvPr id="36" name="Group 35"/>
              <p:cNvGrpSpPr/>
              <p:nvPr/>
            </p:nvGrpSpPr>
            <p:grpSpPr>
              <a:xfrm>
                <a:off x="593651" y="4560345"/>
                <a:ext cx="1991832" cy="457200"/>
                <a:chOff x="604284" y="4763469"/>
                <a:chExt cx="1991832" cy="457200"/>
              </a:xfrm>
              <a:grpFill/>
            </p:grpSpPr>
            <p:sp>
              <p:nvSpPr>
                <p:cNvPr id="37" name="Rectangle 36"/>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09600" y="4853570"/>
                  <a:ext cx="1981200" cy="276999"/>
                </a:xfrm>
                <a:prstGeom prst="rect">
                  <a:avLst/>
                </a:prstGeom>
                <a:noFill/>
              </p:spPr>
              <p:txBody>
                <a:bodyPr wrap="square" rtlCol="0">
                  <a:spAutoFit/>
                </a:bodyPr>
                <a:lstStyle/>
                <a:p>
                  <a:pPr algn="ctr"/>
                  <a:r>
                    <a:rPr lang="en-US" sz="1200" b="1" dirty="0">
                      <a:solidFill>
                        <a:schemeClr val="bg1"/>
                      </a:solidFill>
                      <a:ea typeface="Open Sans" panose="020B0606030504020204" pitchFamily="34" charset="0"/>
                      <a:cs typeface="Open Sans" panose="020B0606030504020204" pitchFamily="34" charset="0"/>
                    </a:rPr>
                    <a:t>Findings</a:t>
                  </a:r>
                </a:p>
              </p:txBody>
            </p:sp>
          </p:grpSp>
          <p:sp>
            <p:nvSpPr>
              <p:cNvPr id="55" name="Rectangle 54"/>
              <p:cNvSpPr/>
              <p:nvPr/>
            </p:nvSpPr>
            <p:spPr>
              <a:xfrm>
                <a:off x="5877569" y="4581196"/>
                <a:ext cx="2819400" cy="415498"/>
              </a:xfrm>
              <a:prstGeom prst="rect">
                <a:avLst/>
              </a:prstGeom>
              <a:noFill/>
            </p:spPr>
            <p:txBody>
              <a:bodyPr wrap="square">
                <a:spAutoFit/>
              </a:bodyPr>
              <a:lstStyle/>
              <a:p>
                <a:pPr algn="ctr">
                  <a:spcAft>
                    <a:spcPts val="600"/>
                  </a:spcAft>
                </a:pPr>
                <a:r>
                  <a:rPr lang="en-US" sz="1050" dirty="0" smtClean="0">
                    <a:solidFill>
                      <a:schemeClr val="bg1"/>
                    </a:solidFill>
                    <a:ea typeface="Open Sans" panose="020B0606030504020204" pitchFamily="34" charset="0"/>
                    <a:cs typeface="Open Sans" panose="020B0606030504020204" pitchFamily="34" charset="0"/>
                  </a:rPr>
                  <a:t>Reviews monitor </a:t>
                </a:r>
                <a:r>
                  <a:rPr lang="en-US" sz="1050" dirty="0">
                    <a:solidFill>
                      <a:schemeClr val="bg1"/>
                    </a:solidFill>
                    <a:ea typeface="Open Sans" panose="020B0606030504020204" pitchFamily="34" charset="0"/>
                    <a:cs typeface="Open Sans" panose="020B0606030504020204" pitchFamily="34" charset="0"/>
                  </a:rPr>
                  <a:t>performance, progress, and compliance</a:t>
                </a:r>
              </a:p>
            </p:txBody>
          </p:sp>
        </p:grpSp>
        <p:grpSp>
          <p:nvGrpSpPr>
            <p:cNvPr id="63" name="Group 62"/>
            <p:cNvGrpSpPr/>
            <p:nvPr/>
          </p:nvGrpSpPr>
          <p:grpSpPr>
            <a:xfrm>
              <a:off x="609600" y="3889010"/>
              <a:ext cx="8098349" cy="457200"/>
              <a:chOff x="593651" y="3939086"/>
              <a:chExt cx="8098349" cy="457200"/>
            </a:xfrm>
            <a:solidFill>
              <a:srgbClr val="FFFFFF">
                <a:alpha val="30196"/>
              </a:srgbClr>
            </a:solidFill>
          </p:grpSpPr>
          <p:sp>
            <p:nvSpPr>
              <p:cNvPr id="30" name="Rectangle 29"/>
              <p:cNvSpPr/>
              <p:nvPr/>
            </p:nvSpPr>
            <p:spPr>
              <a:xfrm>
                <a:off x="2839738" y="3952242"/>
                <a:ext cx="2819400" cy="430887"/>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Reviewers visited as many classrooms as possible while </a:t>
                </a:r>
                <a:r>
                  <a:rPr lang="en-US" sz="1100" dirty="0" smtClean="0">
                    <a:solidFill>
                      <a:schemeClr val="bg1"/>
                    </a:solidFill>
                    <a:ea typeface="Open Sans" panose="020B0606030504020204" pitchFamily="34" charset="0"/>
                    <a:cs typeface="Open Sans" panose="020B0606030504020204" pitchFamily="34" charset="0"/>
                  </a:rPr>
                  <a:t>onsite</a:t>
                </a:r>
                <a:endParaRPr lang="en-US" sz="1100" dirty="0">
                  <a:solidFill>
                    <a:schemeClr val="bg1"/>
                  </a:solidFill>
                  <a:ea typeface="Open Sans" panose="020B0606030504020204" pitchFamily="34" charset="0"/>
                  <a:cs typeface="Open Sans" panose="020B0606030504020204" pitchFamily="34" charset="0"/>
                </a:endParaRPr>
              </a:p>
            </p:txBody>
          </p:sp>
          <p:grpSp>
            <p:nvGrpSpPr>
              <p:cNvPr id="35" name="Group 34"/>
              <p:cNvGrpSpPr/>
              <p:nvPr/>
            </p:nvGrpSpPr>
            <p:grpSpPr>
              <a:xfrm>
                <a:off x="593651" y="3939086"/>
                <a:ext cx="1991832" cy="457200"/>
                <a:chOff x="604284" y="4763469"/>
                <a:chExt cx="1991832" cy="457200"/>
              </a:xfrm>
              <a:grpFill/>
            </p:grpSpPr>
            <p:sp>
              <p:nvSpPr>
                <p:cNvPr id="34" name="Rectangle 33"/>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9600" y="4853570"/>
                  <a:ext cx="1981200" cy="276999"/>
                </a:xfrm>
                <a:prstGeom prst="rect">
                  <a:avLst/>
                </a:prstGeom>
                <a:noFill/>
              </p:spPr>
              <p:txBody>
                <a:bodyPr wrap="square" rtlCol="0">
                  <a:spAutoFit/>
                </a:bodyPr>
                <a:lstStyle/>
                <a:p>
                  <a:pPr algn="ctr"/>
                  <a:r>
                    <a:rPr lang="en-US" sz="1200" b="1" dirty="0">
                      <a:solidFill>
                        <a:schemeClr val="bg1"/>
                      </a:solidFill>
                      <a:ea typeface="Open Sans" panose="020B0606030504020204" pitchFamily="34" charset="0"/>
                      <a:cs typeface="Open Sans" panose="020B0606030504020204" pitchFamily="34" charset="0"/>
                    </a:rPr>
                    <a:t>Classroom Visits</a:t>
                  </a:r>
                </a:p>
              </p:txBody>
            </p:sp>
          </p:grpSp>
          <p:sp>
            <p:nvSpPr>
              <p:cNvPr id="56" name="Rectangle 55"/>
              <p:cNvSpPr/>
              <p:nvPr/>
            </p:nvSpPr>
            <p:spPr>
              <a:xfrm>
                <a:off x="5872600" y="3952242"/>
                <a:ext cx="2819400" cy="430887"/>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Reviewers visit a sample of classrooms while </a:t>
                </a:r>
                <a:r>
                  <a:rPr lang="en-US" sz="1100" dirty="0" smtClean="0">
                    <a:solidFill>
                      <a:schemeClr val="bg1"/>
                    </a:solidFill>
                    <a:ea typeface="Open Sans" panose="020B0606030504020204" pitchFamily="34" charset="0"/>
                    <a:cs typeface="Open Sans" panose="020B0606030504020204" pitchFamily="34" charset="0"/>
                  </a:rPr>
                  <a:t>onsite</a:t>
                </a:r>
                <a:endParaRPr lang="en-US" sz="1100" dirty="0">
                  <a:solidFill>
                    <a:schemeClr val="bg1"/>
                  </a:solidFill>
                  <a:ea typeface="Open Sans" panose="020B0606030504020204" pitchFamily="34" charset="0"/>
                  <a:cs typeface="Open Sans" panose="020B0606030504020204" pitchFamily="34" charset="0"/>
                </a:endParaRPr>
              </a:p>
            </p:txBody>
          </p:sp>
        </p:grpSp>
        <p:grpSp>
          <p:nvGrpSpPr>
            <p:cNvPr id="62" name="Group 61"/>
            <p:cNvGrpSpPr/>
            <p:nvPr/>
          </p:nvGrpSpPr>
          <p:grpSpPr>
            <a:xfrm>
              <a:off x="609600" y="2748818"/>
              <a:ext cx="8103318" cy="520987"/>
              <a:chOff x="593651" y="2973566"/>
              <a:chExt cx="8103318" cy="520987"/>
            </a:xfrm>
            <a:solidFill>
              <a:srgbClr val="FFFFFF">
                <a:alpha val="30196"/>
              </a:srgbClr>
            </a:solidFill>
          </p:grpSpPr>
          <p:sp>
            <p:nvSpPr>
              <p:cNvPr id="29" name="Rectangle 28"/>
              <p:cNvSpPr/>
              <p:nvPr/>
            </p:nvSpPr>
            <p:spPr>
              <a:xfrm>
                <a:off x="2832227" y="2986722"/>
                <a:ext cx="2819400" cy="430887"/>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Reviews were divided into content areas (EnvHS, FIS/ERSEA, CSSR, </a:t>
                </a:r>
                <a:r>
                  <a:rPr lang="en-US" sz="1100" dirty="0" smtClean="0">
                    <a:solidFill>
                      <a:schemeClr val="bg1"/>
                    </a:solidFill>
                    <a:ea typeface="Open Sans" panose="020B0606030504020204" pitchFamily="34" charset="0"/>
                    <a:cs typeface="Open Sans" panose="020B0606030504020204" pitchFamily="34" charset="0"/>
                  </a:rPr>
                  <a:t>LGMS*)</a:t>
                </a:r>
                <a:endParaRPr lang="en-US" sz="1100" dirty="0">
                  <a:solidFill>
                    <a:schemeClr val="bg1"/>
                  </a:solidFill>
                  <a:ea typeface="Open Sans" panose="020B0606030504020204" pitchFamily="34" charset="0"/>
                  <a:cs typeface="Open Sans" panose="020B0606030504020204" pitchFamily="34" charset="0"/>
                </a:endParaRPr>
              </a:p>
            </p:txBody>
          </p:sp>
          <p:grpSp>
            <p:nvGrpSpPr>
              <p:cNvPr id="48" name="Group 47"/>
              <p:cNvGrpSpPr/>
              <p:nvPr/>
            </p:nvGrpSpPr>
            <p:grpSpPr>
              <a:xfrm>
                <a:off x="593651" y="2973566"/>
                <a:ext cx="1991832" cy="457200"/>
                <a:chOff x="604284" y="4763469"/>
                <a:chExt cx="1991832" cy="457200"/>
              </a:xfrm>
              <a:grpFill/>
            </p:grpSpPr>
            <p:sp>
              <p:nvSpPr>
                <p:cNvPr id="49" name="Rectangle 48"/>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09600" y="4853570"/>
                  <a:ext cx="1981200" cy="276999"/>
                </a:xfrm>
                <a:prstGeom prst="rect">
                  <a:avLst/>
                </a:prstGeom>
                <a:noFill/>
              </p:spPr>
              <p:txBody>
                <a:bodyPr wrap="square" rtlCol="0">
                  <a:spAutoFit/>
                </a:bodyPr>
                <a:lstStyle/>
                <a:p>
                  <a:pPr algn="ctr"/>
                  <a:r>
                    <a:rPr lang="en-US" sz="1200" b="1" dirty="0">
                      <a:solidFill>
                        <a:schemeClr val="bg1"/>
                      </a:solidFill>
                      <a:ea typeface="Open Sans" panose="020B0606030504020204" pitchFamily="34" charset="0"/>
                      <a:cs typeface="Open Sans" panose="020B0606030504020204" pitchFamily="34" charset="0"/>
                    </a:rPr>
                    <a:t>Content Areas</a:t>
                  </a:r>
                </a:p>
              </p:txBody>
            </p:sp>
          </p:grpSp>
          <p:sp>
            <p:nvSpPr>
              <p:cNvPr id="58" name="Rectangle 57"/>
              <p:cNvSpPr/>
              <p:nvPr/>
            </p:nvSpPr>
            <p:spPr>
              <a:xfrm>
                <a:off x="5877569" y="3063666"/>
                <a:ext cx="2819400" cy="430887"/>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Reviews are divided into focus areas that look across content</a:t>
                </a:r>
              </a:p>
            </p:txBody>
          </p:sp>
        </p:grpSp>
        <p:grpSp>
          <p:nvGrpSpPr>
            <p:cNvPr id="61" name="Group 60"/>
            <p:cNvGrpSpPr/>
            <p:nvPr/>
          </p:nvGrpSpPr>
          <p:grpSpPr>
            <a:xfrm>
              <a:off x="609600" y="2163029"/>
              <a:ext cx="8093149" cy="472893"/>
              <a:chOff x="593651" y="2378476"/>
              <a:chExt cx="8093149" cy="472893"/>
            </a:xfrm>
            <a:solidFill>
              <a:srgbClr val="FFFFFF">
                <a:alpha val="30196"/>
              </a:srgbClr>
            </a:solidFill>
          </p:grpSpPr>
          <p:sp>
            <p:nvSpPr>
              <p:cNvPr id="27" name="TextBox 26"/>
              <p:cNvSpPr txBox="1"/>
              <p:nvPr/>
            </p:nvSpPr>
            <p:spPr>
              <a:xfrm>
                <a:off x="2817032" y="2378476"/>
                <a:ext cx="2819400" cy="461665"/>
              </a:xfrm>
              <a:prstGeom prst="rect">
                <a:avLst/>
              </a:prstGeom>
              <a:noFill/>
            </p:spPr>
            <p:txBody>
              <a:bodyPr wrap="square" rtlCol="0">
                <a:spAutoFit/>
              </a:bodyPr>
              <a:lstStyle/>
              <a:p>
                <a:pPr algn="ctr">
                  <a:spcAft>
                    <a:spcPts val="600"/>
                  </a:spcAft>
                </a:pPr>
                <a:r>
                  <a:rPr lang="en-US" sz="1200" dirty="0">
                    <a:solidFill>
                      <a:schemeClr val="bg1"/>
                    </a:solidFill>
                    <a:ea typeface="Open Sans" panose="020B0606030504020204" pitchFamily="34" charset="0"/>
                    <a:cs typeface="Open Sans" panose="020B0606030504020204" pitchFamily="34" charset="0"/>
                  </a:rPr>
                  <a:t>“</a:t>
                </a:r>
                <a:r>
                  <a:rPr lang="en-US" sz="1100" dirty="0">
                    <a:solidFill>
                      <a:schemeClr val="bg1"/>
                    </a:solidFill>
                    <a:ea typeface="Open Sans" panose="020B0606030504020204" pitchFamily="34" charset="0"/>
                    <a:cs typeface="Open Sans" panose="020B0606030504020204" pitchFamily="34" charset="0"/>
                  </a:rPr>
                  <a:t>Snapshot” monitoring that looked at a single point in time</a:t>
                </a:r>
              </a:p>
            </p:txBody>
          </p:sp>
          <p:grpSp>
            <p:nvGrpSpPr>
              <p:cNvPr id="51" name="Group 50"/>
              <p:cNvGrpSpPr/>
              <p:nvPr/>
            </p:nvGrpSpPr>
            <p:grpSpPr>
              <a:xfrm>
                <a:off x="593651" y="2394169"/>
                <a:ext cx="1991832" cy="457200"/>
                <a:chOff x="604284" y="4763469"/>
                <a:chExt cx="1991832" cy="457200"/>
              </a:xfrm>
              <a:grpFill/>
            </p:grpSpPr>
            <p:sp>
              <p:nvSpPr>
                <p:cNvPr id="52" name="Rectangle 51"/>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09600" y="4853570"/>
                  <a:ext cx="1981200" cy="276999"/>
                </a:xfrm>
                <a:prstGeom prst="rect">
                  <a:avLst/>
                </a:prstGeom>
                <a:noFill/>
              </p:spPr>
              <p:txBody>
                <a:bodyPr wrap="square" rtlCol="0">
                  <a:spAutoFit/>
                </a:bodyPr>
                <a:lstStyle/>
                <a:p>
                  <a:pPr algn="ctr"/>
                  <a:r>
                    <a:rPr lang="en-US" sz="1200" b="1" dirty="0">
                      <a:solidFill>
                        <a:schemeClr val="bg1"/>
                      </a:solidFill>
                      <a:ea typeface="Open Sans" panose="020B0606030504020204" pitchFamily="34" charset="0"/>
                      <a:cs typeface="Open Sans" panose="020B0606030504020204" pitchFamily="34" charset="0"/>
                    </a:rPr>
                    <a:t>Monitoring Philosophy</a:t>
                  </a:r>
                </a:p>
              </p:txBody>
            </p:sp>
          </p:grpSp>
          <p:sp>
            <p:nvSpPr>
              <p:cNvPr id="59" name="Rectangle 58"/>
              <p:cNvSpPr/>
              <p:nvPr/>
            </p:nvSpPr>
            <p:spPr>
              <a:xfrm>
                <a:off x="5867400" y="2394169"/>
                <a:ext cx="2819400" cy="430887"/>
              </a:xfrm>
              <a:prstGeom prst="rect">
                <a:avLst/>
              </a:prstGeom>
              <a:noFill/>
            </p:spPr>
            <p:txBody>
              <a:bodyPr wrap="square">
                <a:spAutoFit/>
              </a:bodyPr>
              <a:lstStyle/>
              <a:p>
                <a:pPr algn="ctr">
                  <a:spcAft>
                    <a:spcPts val="600"/>
                  </a:spcAft>
                </a:pPr>
                <a:r>
                  <a:rPr lang="en-US" sz="1100" dirty="0">
                    <a:solidFill>
                      <a:schemeClr val="bg1"/>
                    </a:solidFill>
                    <a:ea typeface="Open Sans" panose="020B0606030504020204" pitchFamily="34" charset="0"/>
                    <a:cs typeface="Open Sans" panose="020B0606030504020204" pitchFamily="34" charset="0"/>
                  </a:rPr>
                  <a:t>Progressive monitoring that looks for sustained improvement over time</a:t>
                </a:r>
              </a:p>
            </p:txBody>
          </p:sp>
        </p:grpSp>
        <p:grpSp>
          <p:nvGrpSpPr>
            <p:cNvPr id="77" name="Group 76"/>
            <p:cNvGrpSpPr/>
            <p:nvPr/>
          </p:nvGrpSpPr>
          <p:grpSpPr>
            <a:xfrm>
              <a:off x="609600" y="3318914"/>
              <a:ext cx="8090491" cy="457200"/>
              <a:chOff x="609600" y="3522378"/>
              <a:chExt cx="8090491" cy="457200"/>
            </a:xfrm>
            <a:solidFill>
              <a:srgbClr val="FFFFFF">
                <a:alpha val="30196"/>
              </a:srgbClr>
            </a:solidFill>
          </p:grpSpPr>
          <p:grpSp>
            <p:nvGrpSpPr>
              <p:cNvPr id="39" name="Group 38"/>
              <p:cNvGrpSpPr/>
              <p:nvPr/>
            </p:nvGrpSpPr>
            <p:grpSpPr>
              <a:xfrm>
                <a:off x="609600" y="3522378"/>
                <a:ext cx="1991832" cy="457200"/>
                <a:chOff x="604284" y="4763469"/>
                <a:chExt cx="1991832" cy="457200"/>
              </a:xfrm>
              <a:grpFill/>
            </p:grpSpPr>
            <p:sp>
              <p:nvSpPr>
                <p:cNvPr id="40" name="Rectangle 39"/>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09600" y="4853570"/>
                  <a:ext cx="1981200" cy="276999"/>
                </a:xfrm>
                <a:prstGeom prst="rect">
                  <a:avLst/>
                </a:prstGeom>
                <a:noFill/>
              </p:spPr>
              <p:txBody>
                <a:bodyPr wrap="square" rtlCol="0">
                  <a:spAutoFit/>
                </a:bodyPr>
                <a:lstStyle/>
                <a:p>
                  <a:pPr algn="ctr"/>
                  <a:r>
                    <a:rPr lang="en-US" sz="1200" b="1" dirty="0">
                      <a:solidFill>
                        <a:schemeClr val="bg1"/>
                      </a:solidFill>
                      <a:ea typeface="Open Sans" panose="020B0606030504020204" pitchFamily="34" charset="0"/>
                      <a:cs typeface="Open Sans" panose="020B0606030504020204" pitchFamily="34" charset="0"/>
                    </a:rPr>
                    <a:t>Review Location</a:t>
                  </a:r>
                </a:p>
              </p:txBody>
            </p:sp>
          </p:grpSp>
          <p:grpSp>
            <p:nvGrpSpPr>
              <p:cNvPr id="71" name="Group 70"/>
              <p:cNvGrpSpPr/>
              <p:nvPr/>
            </p:nvGrpSpPr>
            <p:grpSpPr>
              <a:xfrm>
                <a:off x="5886007" y="3522378"/>
                <a:ext cx="2814084" cy="457200"/>
                <a:chOff x="604284" y="4763469"/>
                <a:chExt cx="1991832" cy="457200"/>
              </a:xfrm>
              <a:grpFill/>
            </p:grpSpPr>
            <p:sp>
              <p:nvSpPr>
                <p:cNvPr id="72" name="Rectangle 71"/>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609600" y="4861264"/>
                  <a:ext cx="1981200" cy="261610"/>
                </a:xfrm>
                <a:prstGeom prst="rect">
                  <a:avLst/>
                </a:prstGeom>
                <a:noFill/>
              </p:spPr>
              <p:txBody>
                <a:bodyPr wrap="square" rtlCol="0">
                  <a:spAutoFit/>
                </a:bodyPr>
                <a:lstStyle/>
                <a:p>
                  <a:pPr algn="ctr"/>
                  <a:r>
                    <a:rPr lang="en-US" sz="1100" dirty="0" smtClean="0">
                      <a:solidFill>
                        <a:schemeClr val="bg1"/>
                      </a:solidFill>
                      <a:ea typeface="Open Sans" panose="020B0606030504020204" pitchFamily="34" charset="0"/>
                      <a:cs typeface="Open Sans" panose="020B0606030504020204" pitchFamily="34" charset="0"/>
                    </a:rPr>
                    <a:t>Onsite </a:t>
                  </a:r>
                  <a:r>
                    <a:rPr lang="en-US" sz="1100" dirty="0">
                      <a:solidFill>
                        <a:schemeClr val="bg1"/>
                      </a:solidFill>
                      <a:ea typeface="Open Sans" panose="020B0606030504020204" pitchFamily="34" charset="0"/>
                      <a:cs typeface="Open Sans" panose="020B0606030504020204" pitchFamily="34" charset="0"/>
                    </a:rPr>
                    <a:t>and off-site</a:t>
                  </a:r>
                </a:p>
              </p:txBody>
            </p:sp>
          </p:grpSp>
          <p:grpSp>
            <p:nvGrpSpPr>
              <p:cNvPr id="74" name="Group 73"/>
              <p:cNvGrpSpPr/>
              <p:nvPr/>
            </p:nvGrpSpPr>
            <p:grpSpPr>
              <a:xfrm>
                <a:off x="2848176" y="3522378"/>
                <a:ext cx="2814084" cy="457200"/>
                <a:chOff x="604284" y="4763469"/>
                <a:chExt cx="1991832" cy="457200"/>
              </a:xfrm>
              <a:grpFill/>
            </p:grpSpPr>
            <p:sp>
              <p:nvSpPr>
                <p:cNvPr id="75" name="Rectangle 74"/>
                <p:cNvSpPr/>
                <p:nvPr/>
              </p:nvSpPr>
              <p:spPr>
                <a:xfrm>
                  <a:off x="604284" y="4763469"/>
                  <a:ext cx="19918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09600" y="4853570"/>
                  <a:ext cx="1981200" cy="261610"/>
                </a:xfrm>
                <a:prstGeom prst="rect">
                  <a:avLst/>
                </a:prstGeom>
                <a:noFill/>
              </p:spPr>
              <p:txBody>
                <a:bodyPr wrap="square" rtlCol="0">
                  <a:spAutoFit/>
                </a:bodyPr>
                <a:lstStyle/>
                <a:p>
                  <a:pPr algn="ctr"/>
                  <a:r>
                    <a:rPr lang="en-US" sz="1100" dirty="0" smtClean="0">
                      <a:solidFill>
                        <a:schemeClr val="bg1"/>
                      </a:solidFill>
                      <a:ea typeface="Open Sans" panose="020B0606030504020204" pitchFamily="34" charset="0"/>
                      <a:cs typeface="Open Sans" panose="020B0606030504020204" pitchFamily="34" charset="0"/>
                    </a:rPr>
                    <a:t>Onsite</a:t>
                  </a:r>
                  <a:endParaRPr lang="en-US" sz="1100" dirty="0">
                    <a:solidFill>
                      <a:schemeClr val="bg1"/>
                    </a:solidFill>
                    <a:ea typeface="Open Sans" panose="020B0606030504020204" pitchFamily="34" charset="0"/>
                    <a:cs typeface="Open Sans" panose="020B0606030504020204" pitchFamily="34" charset="0"/>
                  </a:endParaRPr>
                </a:p>
              </p:txBody>
            </p:sp>
          </p:grpSp>
        </p:grpSp>
      </p:grpSp>
      <p:sp>
        <p:nvSpPr>
          <p:cNvPr id="85" name="TextBox 84"/>
          <p:cNvSpPr txBox="1"/>
          <p:nvPr/>
        </p:nvSpPr>
        <p:spPr>
          <a:xfrm>
            <a:off x="4830631" y="5738967"/>
            <a:ext cx="3263238" cy="1000274"/>
          </a:xfrm>
          <a:prstGeom prst="rect">
            <a:avLst/>
          </a:prstGeom>
          <a:noFill/>
        </p:spPr>
        <p:txBody>
          <a:bodyPr wrap="square" rtlCol="0">
            <a:spAutoFit/>
          </a:bodyPr>
          <a:lstStyle/>
          <a:p>
            <a:pPr marL="0" lvl="1" algn="ctr">
              <a:spcAft>
                <a:spcPts val="600"/>
              </a:spcAft>
            </a:pPr>
            <a:r>
              <a:rPr lang="en-US" sz="900" i="1" dirty="0">
                <a:solidFill>
                  <a:schemeClr val="tx1">
                    <a:lumMod val="75000"/>
                    <a:lumOff val="25000"/>
                  </a:schemeClr>
                </a:solidFill>
                <a:ea typeface="Open Sans" panose="020B0606030504020204" pitchFamily="34" charset="0"/>
                <a:cs typeface="Open Sans" panose="020B0606030504020204" pitchFamily="34" charset="0"/>
                <a:sym typeface="Wingdings" panose="05000000000000000000" pitchFamily="2" charset="2"/>
              </a:rPr>
              <a:t>Similarities of AMS and AMS 2.0 include the </a:t>
            </a:r>
            <a:r>
              <a:rPr lang="en-US" sz="900" i="1" dirty="0" smtClean="0">
                <a:solidFill>
                  <a:schemeClr val="tx1">
                    <a:lumMod val="75000"/>
                    <a:lumOff val="25000"/>
                  </a:schemeClr>
                </a:solidFill>
                <a:ea typeface="Open Sans" panose="020B0606030504020204" pitchFamily="34" charset="0"/>
                <a:cs typeface="Open Sans" panose="020B0606030504020204" pitchFamily="34" charset="0"/>
                <a:sym typeface="Wingdings" panose="05000000000000000000" pitchFamily="2" charset="2"/>
              </a:rPr>
              <a:t>o</a:t>
            </a:r>
            <a:r>
              <a:rPr lang="en-US" sz="900" i="1" dirty="0" smtClean="0">
                <a:solidFill>
                  <a:schemeClr val="tx1">
                    <a:lumMod val="75000"/>
                    <a:lumOff val="25000"/>
                  </a:schemeClr>
                </a:solidFill>
                <a:ea typeface="Open Sans" panose="020B0606030504020204" pitchFamily="34" charset="0"/>
                <a:cs typeface="Open Sans" panose="020B0606030504020204" pitchFamily="34" charset="0"/>
              </a:rPr>
              <a:t>nsite </a:t>
            </a:r>
            <a:r>
              <a:rPr lang="en-US" sz="900" i="1" dirty="0">
                <a:solidFill>
                  <a:schemeClr val="tx1">
                    <a:lumMod val="75000"/>
                    <a:lumOff val="25000"/>
                  </a:schemeClr>
                </a:solidFill>
                <a:ea typeface="Open Sans" panose="020B0606030504020204" pitchFamily="34" charset="0"/>
                <a:cs typeface="Open Sans" panose="020B0606030504020204" pitchFamily="34" charset="0"/>
              </a:rPr>
              <a:t>review of immediate health, safety, and fiscal concerns and CLASS</a:t>
            </a:r>
            <a:r>
              <a:rPr lang="en-US" sz="900" i="1" baseline="30000" dirty="0" smtClean="0">
                <a:solidFill>
                  <a:schemeClr val="tx1">
                    <a:lumMod val="75000"/>
                    <a:lumOff val="25000"/>
                  </a:schemeClr>
                </a:solidFill>
                <a:ea typeface="Open Sans" panose="020B0606030504020204" pitchFamily="34" charset="0"/>
                <a:cs typeface="Open Sans" panose="020B0606030504020204" pitchFamily="34" charset="0"/>
              </a:rPr>
              <a:t>®</a:t>
            </a:r>
            <a:r>
              <a:rPr lang="en-US" sz="900" i="1" dirty="0" smtClean="0">
                <a:solidFill>
                  <a:schemeClr val="tx1">
                    <a:lumMod val="75000"/>
                    <a:lumOff val="25000"/>
                  </a:schemeClr>
                </a:solidFill>
                <a:ea typeface="Open Sans" panose="020B0606030504020204" pitchFamily="34" charset="0"/>
                <a:cs typeface="Open Sans" panose="020B0606030504020204" pitchFamily="34" charset="0"/>
              </a:rPr>
              <a:t>.</a:t>
            </a:r>
          </a:p>
          <a:p>
            <a:pPr marL="0" lvl="1" algn="ctr">
              <a:spcAft>
                <a:spcPts val="600"/>
              </a:spcAft>
            </a:pPr>
            <a:r>
              <a:rPr lang="en-US" sz="900" b="1" i="1" dirty="0" smtClean="0">
                <a:solidFill>
                  <a:schemeClr val="tx1">
                    <a:lumMod val="75000"/>
                    <a:lumOff val="25000"/>
                  </a:schemeClr>
                </a:solidFill>
                <a:ea typeface="Open Sans" panose="020B0606030504020204" pitchFamily="34" charset="0"/>
                <a:cs typeface="Open Sans" panose="020B0606030504020204" pitchFamily="34" charset="0"/>
              </a:rPr>
              <a:t>*</a:t>
            </a:r>
            <a:r>
              <a:rPr lang="en-US" sz="900" i="1" dirty="0" err="1" smtClean="0">
                <a:solidFill>
                  <a:schemeClr val="tx1">
                    <a:lumMod val="75000"/>
                    <a:lumOff val="25000"/>
                  </a:schemeClr>
                </a:solidFill>
                <a:ea typeface="Open Sans" panose="020B0606030504020204" pitchFamily="34" charset="0"/>
                <a:cs typeface="Open Sans" panose="020B0606030504020204" pitchFamily="34" charset="0"/>
              </a:rPr>
              <a:t>EnvHS</a:t>
            </a:r>
            <a:r>
              <a:rPr lang="en-US" sz="900" i="1" dirty="0" smtClean="0">
                <a:solidFill>
                  <a:schemeClr val="tx1">
                    <a:lumMod val="75000"/>
                    <a:lumOff val="25000"/>
                  </a:schemeClr>
                </a:solidFill>
                <a:ea typeface="Open Sans" panose="020B0606030504020204" pitchFamily="34" charset="0"/>
                <a:cs typeface="Open Sans" panose="020B0606030504020204" pitchFamily="34" charset="0"/>
              </a:rPr>
              <a:t> = Environmental Health and Safety; FIS/ERSEA = Fiscal/Eligibility</a:t>
            </a:r>
            <a:r>
              <a:rPr lang="en-US" sz="900" i="1" dirty="0">
                <a:solidFill>
                  <a:schemeClr val="tx1">
                    <a:lumMod val="75000"/>
                    <a:lumOff val="25000"/>
                  </a:schemeClr>
                </a:solidFill>
                <a:ea typeface="Open Sans" panose="020B0606030504020204" pitchFamily="34" charset="0"/>
                <a:cs typeface="Open Sans" panose="020B0606030504020204" pitchFamily="34" charset="0"/>
              </a:rPr>
              <a:t>, Recruitment, Selection, Enrollment, and </a:t>
            </a:r>
            <a:r>
              <a:rPr lang="en-US" sz="900" i="1" dirty="0" smtClean="0">
                <a:solidFill>
                  <a:schemeClr val="tx1">
                    <a:lumMod val="75000"/>
                    <a:lumOff val="25000"/>
                  </a:schemeClr>
                </a:solidFill>
                <a:ea typeface="Open Sans" panose="020B0606030504020204" pitchFamily="34" charset="0"/>
                <a:cs typeface="Open Sans" panose="020B0606030504020204" pitchFamily="34" charset="0"/>
              </a:rPr>
              <a:t>Attendance; CSSR </a:t>
            </a:r>
            <a:r>
              <a:rPr lang="en-US" sz="900" i="1" dirty="0">
                <a:solidFill>
                  <a:schemeClr val="tx1">
                    <a:lumMod val="75000"/>
                    <a:lumOff val="25000"/>
                  </a:schemeClr>
                </a:solidFill>
                <a:ea typeface="Open Sans" panose="020B0606030504020204" pitchFamily="34" charset="0"/>
                <a:cs typeface="Open Sans" panose="020B0606030504020204" pitchFamily="34" charset="0"/>
              </a:rPr>
              <a:t>= Comprehensive Services and School </a:t>
            </a:r>
            <a:r>
              <a:rPr lang="en-US" sz="900" i="1" dirty="0" smtClean="0">
                <a:solidFill>
                  <a:schemeClr val="tx1">
                    <a:lumMod val="75000"/>
                    <a:lumOff val="25000"/>
                  </a:schemeClr>
                </a:solidFill>
                <a:ea typeface="Open Sans" panose="020B0606030504020204" pitchFamily="34" charset="0"/>
                <a:cs typeface="Open Sans" panose="020B0606030504020204" pitchFamily="34" charset="0"/>
              </a:rPr>
              <a:t>Readiness; LGMS </a:t>
            </a:r>
            <a:r>
              <a:rPr lang="en-US" sz="900" i="1" dirty="0">
                <a:solidFill>
                  <a:schemeClr val="tx1">
                    <a:lumMod val="75000"/>
                    <a:lumOff val="25000"/>
                  </a:schemeClr>
                </a:solidFill>
                <a:ea typeface="Open Sans" panose="020B0606030504020204" pitchFamily="34" charset="0"/>
                <a:cs typeface="Open Sans" panose="020B0606030504020204" pitchFamily="34" charset="0"/>
              </a:rPr>
              <a:t>= Leadership, </a:t>
            </a:r>
            <a:r>
              <a:rPr lang="en-US" sz="900" i="1" dirty="0" smtClean="0">
                <a:solidFill>
                  <a:schemeClr val="tx1">
                    <a:lumMod val="75000"/>
                    <a:lumOff val="25000"/>
                  </a:schemeClr>
                </a:solidFill>
                <a:ea typeface="Open Sans" panose="020B0606030504020204" pitchFamily="34" charset="0"/>
                <a:cs typeface="Open Sans" panose="020B0606030504020204" pitchFamily="34" charset="0"/>
              </a:rPr>
              <a:t>Governance, </a:t>
            </a:r>
            <a:r>
              <a:rPr lang="en-US" sz="900" i="1" dirty="0">
                <a:solidFill>
                  <a:schemeClr val="tx1">
                    <a:lumMod val="75000"/>
                    <a:lumOff val="25000"/>
                  </a:schemeClr>
                </a:solidFill>
                <a:ea typeface="Open Sans" panose="020B0606030504020204" pitchFamily="34" charset="0"/>
                <a:cs typeface="Open Sans" panose="020B0606030504020204" pitchFamily="34" charset="0"/>
              </a:rPr>
              <a:t>and Management Systems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007" y="1143000"/>
            <a:ext cx="530288" cy="530959"/>
          </a:xfrm>
          <a:prstGeom prst="rect">
            <a:avLst/>
          </a:prstGeom>
        </p:spPr>
      </p:pic>
    </p:spTree>
    <p:extLst>
      <p:ext uri="{BB962C8B-B14F-4D97-AF65-F5344CB8AC3E}">
        <p14:creationId xmlns:p14="http://schemas.microsoft.com/office/powerpoint/2010/main" val="1732233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l"/>
            <a:r>
              <a:rPr lang="en-US" smtClean="0">
                <a:solidFill>
                  <a:srgbClr val="102E50"/>
                </a:solidFill>
                <a:ea typeface="Open Sans" panose="020B0606030504020204" pitchFamily="34" charset="0"/>
                <a:cs typeface="Open Sans" panose="020B0606030504020204" pitchFamily="34" charset="0"/>
              </a:rPr>
              <a:t>What </a:t>
            </a:r>
            <a:r>
              <a:rPr lang="en-US" dirty="0" smtClean="0">
                <a:solidFill>
                  <a:srgbClr val="102E50"/>
                </a:solidFill>
                <a:ea typeface="Open Sans" panose="020B0606030504020204" pitchFamily="34" charset="0"/>
                <a:cs typeface="Open Sans" panose="020B0606030504020204" pitchFamily="34" charset="0"/>
              </a:rPr>
              <a:t>Reviews are Included in AMS 2.0? </a:t>
            </a:r>
            <a:endParaRPr lang="en-US" dirty="0">
              <a:solidFill>
                <a:srgbClr val="102E50"/>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BBE826-F6C8-4C6E-8078-D92BC6A88C7C}" type="slidenum">
              <a:rPr kumimoji="0" lang="en-US" sz="1400" b="0" i="0" u="none" strike="noStrike" kern="1200" cap="none" spc="0" normalizeH="0" baseline="0" noProof="0" smtClean="0">
                <a:ln>
                  <a:noFill/>
                </a:ln>
                <a:solidFill>
                  <a:srgbClr val="112E51"/>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112E51"/>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smtClean="0"/>
              <a:t>The Enhanced AMS 2.0: The Foundation</a:t>
            </a:r>
            <a:endParaRPr lang="en-US" dirty="0"/>
          </a:p>
        </p:txBody>
      </p:sp>
      <p:graphicFrame>
        <p:nvGraphicFramePr>
          <p:cNvPr id="2" name="Diagram 1"/>
          <p:cNvGraphicFramePr/>
          <p:nvPr>
            <p:extLst>
              <p:ext uri="{D42A27DB-BD31-4B8C-83A1-F6EECF244321}">
                <p14:modId xmlns:p14="http://schemas.microsoft.com/office/powerpoint/2010/main" val="1658109617"/>
              </p:ext>
            </p:extLst>
          </p:nvPr>
        </p:nvGraphicFramePr>
        <p:xfrm>
          <a:off x="286193" y="1035198"/>
          <a:ext cx="8571614" cy="478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 8"/>
          <p:cNvSpPr/>
          <p:nvPr/>
        </p:nvSpPr>
        <p:spPr>
          <a:xfrm>
            <a:off x="3429000" y="3153350"/>
            <a:ext cx="2362200" cy="809050"/>
          </a:xfrm>
          <a:prstGeom prst="homePlate">
            <a:avLst/>
          </a:prstGeom>
          <a:solidFill>
            <a:srgbClr val="115F9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FA 2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includes </a:t>
            </a: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ERSEA*)  </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795514" y="2720898"/>
            <a:ext cx="1414285" cy="1241502"/>
          </a:xfrm>
          <a:prstGeom prst="ellipse">
            <a:avLst/>
          </a:prstGeom>
          <a:solidFill>
            <a:srgbClr val="508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FA 1</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Pentagon 10"/>
          <p:cNvSpPr/>
          <p:nvPr/>
        </p:nvSpPr>
        <p:spPr>
          <a:xfrm>
            <a:off x="2324100" y="4764881"/>
            <a:ext cx="2667000" cy="539767"/>
          </a:xfrm>
          <a:prstGeom prst="homePlate">
            <a:avLst/>
          </a:prstGeom>
          <a:solidFill>
            <a:srgbClr val="B1373E"/>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CLASS</a:t>
            </a: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3" name="Group 2"/>
          <p:cNvGrpSpPr/>
          <p:nvPr/>
        </p:nvGrpSpPr>
        <p:grpSpPr>
          <a:xfrm>
            <a:off x="5754776" y="4887347"/>
            <a:ext cx="1447800" cy="834602"/>
            <a:chOff x="5722974" y="4651799"/>
            <a:chExt cx="1447800" cy="834602"/>
          </a:xfrm>
        </p:grpSpPr>
        <p:sp>
          <p:nvSpPr>
            <p:cNvPr id="12" name="Document 11"/>
            <p:cNvSpPr/>
            <p:nvPr/>
          </p:nvSpPr>
          <p:spPr>
            <a:xfrm>
              <a:off x="5722974" y="4651799"/>
              <a:ext cx="1447800" cy="834602"/>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Determination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24"/>
            <p:cNvPicPr>
              <a:picLocks noChangeAspect="1" noChangeArrowheads="1"/>
            </p:cNvPicPr>
            <p:nvPr/>
          </p:nvPicPr>
          <p:blipFill>
            <a:blip r:embed="rId7">
              <a:duotone>
                <a:prstClr val="black"/>
                <a:srgbClr val="00FF01">
                  <a:tint val="45000"/>
                  <a:satMod val="400000"/>
                </a:srgbClr>
              </a:duotone>
              <a:extLst>
                <a:ext uri="{28A0092B-C50C-407E-A947-70E740481C1C}">
                  <a14:useLocalDpi xmlns:a14="http://schemas.microsoft.com/office/drawing/2010/main" val="0"/>
                </a:ext>
              </a:extLst>
            </a:blip>
            <a:srcRect/>
            <a:stretch>
              <a:fillRect/>
            </a:stretch>
          </p:blipFill>
          <p:spPr bwMode="auto">
            <a:xfrm>
              <a:off x="6265831" y="4991311"/>
              <a:ext cx="362086" cy="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Document 21"/>
          <p:cNvSpPr/>
          <p:nvPr/>
        </p:nvSpPr>
        <p:spPr>
          <a:xfrm>
            <a:off x="7504419" y="4887347"/>
            <a:ext cx="1447800" cy="834602"/>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Notification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p:cNvGrpSpPr/>
          <p:nvPr/>
        </p:nvGrpSpPr>
        <p:grpSpPr>
          <a:xfrm>
            <a:off x="8077200" y="5226859"/>
            <a:ext cx="402369" cy="621367"/>
            <a:chOff x="4314826" y="2078037"/>
            <a:chExt cx="639762" cy="1154113"/>
          </a:xfrm>
          <a:solidFill>
            <a:srgbClr val="E756AA"/>
          </a:solidFill>
        </p:grpSpPr>
        <p:sp>
          <p:nvSpPr>
            <p:cNvPr id="17" name="Freeform 86"/>
            <p:cNvSpPr>
              <a:spLocks noEditPoints="1"/>
            </p:cNvSpPr>
            <p:nvPr/>
          </p:nvSpPr>
          <p:spPr bwMode="auto">
            <a:xfrm>
              <a:off x="4567238" y="2530475"/>
              <a:ext cx="387350" cy="701675"/>
            </a:xfrm>
            <a:custGeom>
              <a:avLst/>
              <a:gdLst>
                <a:gd name="T0" fmla="*/ 80 w 168"/>
                <a:gd name="T1" fmla="*/ 3 h 304"/>
                <a:gd name="T2" fmla="*/ 67 w 168"/>
                <a:gd name="T3" fmla="*/ 24 h 304"/>
                <a:gd name="T4" fmla="*/ 49 w 168"/>
                <a:gd name="T5" fmla="*/ 22 h 304"/>
                <a:gd name="T6" fmla="*/ 33 w 168"/>
                <a:gd name="T7" fmla="*/ 35 h 304"/>
                <a:gd name="T8" fmla="*/ 18 w 168"/>
                <a:gd name="T9" fmla="*/ 26 h 304"/>
                <a:gd name="T10" fmla="*/ 1 w 168"/>
                <a:gd name="T11" fmla="*/ 32 h 304"/>
                <a:gd name="T12" fmla="*/ 75 w 168"/>
                <a:gd name="T13" fmla="*/ 304 h 304"/>
                <a:gd name="T14" fmla="*/ 99 w 168"/>
                <a:gd name="T15" fmla="*/ 235 h 304"/>
                <a:gd name="T16" fmla="*/ 168 w 168"/>
                <a:gd name="T17" fmla="*/ 225 h 304"/>
                <a:gd name="T18" fmla="*/ 80 w 168"/>
                <a:gd name="T19" fmla="*/ 3 h 304"/>
                <a:gd name="T20" fmla="*/ 98 w 168"/>
                <a:gd name="T21" fmla="*/ 226 h 304"/>
                <a:gd name="T22" fmla="*/ 93 w 168"/>
                <a:gd name="T23" fmla="*/ 227 h 304"/>
                <a:gd name="T24" fmla="*/ 92 w 168"/>
                <a:gd name="T25" fmla="*/ 231 h 304"/>
                <a:gd name="T26" fmla="*/ 73 w 168"/>
                <a:gd name="T27" fmla="*/ 283 h 304"/>
                <a:gd name="T28" fmla="*/ 8 w 168"/>
                <a:gd name="T29" fmla="*/ 28 h 304"/>
                <a:gd name="T30" fmla="*/ 16 w 168"/>
                <a:gd name="T31" fmla="*/ 25 h 304"/>
                <a:gd name="T32" fmla="*/ 33 w 168"/>
                <a:gd name="T33" fmla="*/ 35 h 304"/>
                <a:gd name="T34" fmla="*/ 47 w 168"/>
                <a:gd name="T35" fmla="*/ 21 h 304"/>
                <a:gd name="T36" fmla="*/ 64 w 168"/>
                <a:gd name="T37" fmla="*/ 25 h 304"/>
                <a:gd name="T38" fmla="*/ 74 w 168"/>
                <a:gd name="T39" fmla="*/ 11 h 304"/>
                <a:gd name="T40" fmla="*/ 153 w 168"/>
                <a:gd name="T41" fmla="*/ 218 h 304"/>
                <a:gd name="T42" fmla="*/ 98 w 168"/>
                <a:gd name="T43" fmla="*/ 2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304">
                  <a:moveTo>
                    <a:pt x="80" y="3"/>
                  </a:moveTo>
                  <a:cubicBezTo>
                    <a:pt x="79" y="0"/>
                    <a:pt x="75" y="23"/>
                    <a:pt x="67" y="24"/>
                  </a:cubicBezTo>
                  <a:cubicBezTo>
                    <a:pt x="63" y="24"/>
                    <a:pt x="55" y="20"/>
                    <a:pt x="49" y="22"/>
                  </a:cubicBezTo>
                  <a:cubicBezTo>
                    <a:pt x="43" y="23"/>
                    <a:pt x="40" y="32"/>
                    <a:pt x="33" y="35"/>
                  </a:cubicBezTo>
                  <a:cubicBezTo>
                    <a:pt x="27" y="37"/>
                    <a:pt x="23" y="23"/>
                    <a:pt x="18" y="26"/>
                  </a:cubicBezTo>
                  <a:cubicBezTo>
                    <a:pt x="9" y="31"/>
                    <a:pt x="0" y="26"/>
                    <a:pt x="1" y="32"/>
                  </a:cubicBezTo>
                  <a:cubicBezTo>
                    <a:pt x="46" y="262"/>
                    <a:pt x="75" y="304"/>
                    <a:pt x="75" y="304"/>
                  </a:cubicBezTo>
                  <a:cubicBezTo>
                    <a:pt x="99" y="235"/>
                    <a:pt x="99" y="235"/>
                    <a:pt x="99" y="235"/>
                  </a:cubicBezTo>
                  <a:cubicBezTo>
                    <a:pt x="168" y="225"/>
                    <a:pt x="168" y="225"/>
                    <a:pt x="168" y="225"/>
                  </a:cubicBezTo>
                  <a:cubicBezTo>
                    <a:pt x="120" y="164"/>
                    <a:pt x="90" y="46"/>
                    <a:pt x="80" y="3"/>
                  </a:cubicBezTo>
                  <a:close/>
                  <a:moveTo>
                    <a:pt x="98" y="226"/>
                  </a:moveTo>
                  <a:cubicBezTo>
                    <a:pt x="93" y="227"/>
                    <a:pt x="93" y="227"/>
                    <a:pt x="93" y="227"/>
                  </a:cubicBezTo>
                  <a:cubicBezTo>
                    <a:pt x="92" y="231"/>
                    <a:pt x="92" y="231"/>
                    <a:pt x="92" y="231"/>
                  </a:cubicBezTo>
                  <a:cubicBezTo>
                    <a:pt x="73" y="283"/>
                    <a:pt x="73" y="283"/>
                    <a:pt x="73" y="283"/>
                  </a:cubicBezTo>
                  <a:cubicBezTo>
                    <a:pt x="63" y="256"/>
                    <a:pt x="39" y="187"/>
                    <a:pt x="8" y="28"/>
                  </a:cubicBezTo>
                  <a:cubicBezTo>
                    <a:pt x="7" y="25"/>
                    <a:pt x="11" y="28"/>
                    <a:pt x="16" y="25"/>
                  </a:cubicBezTo>
                  <a:cubicBezTo>
                    <a:pt x="21" y="23"/>
                    <a:pt x="26" y="36"/>
                    <a:pt x="33" y="35"/>
                  </a:cubicBezTo>
                  <a:cubicBezTo>
                    <a:pt x="37" y="34"/>
                    <a:pt x="43" y="21"/>
                    <a:pt x="47" y="21"/>
                  </a:cubicBezTo>
                  <a:cubicBezTo>
                    <a:pt x="51" y="20"/>
                    <a:pt x="60" y="26"/>
                    <a:pt x="64" y="25"/>
                  </a:cubicBezTo>
                  <a:cubicBezTo>
                    <a:pt x="73" y="24"/>
                    <a:pt x="73" y="8"/>
                    <a:pt x="74" y="11"/>
                  </a:cubicBezTo>
                  <a:cubicBezTo>
                    <a:pt x="84" y="55"/>
                    <a:pt x="111" y="155"/>
                    <a:pt x="153" y="218"/>
                  </a:cubicBezTo>
                  <a:lnTo>
                    <a:pt x="9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87"/>
            <p:cNvSpPr>
              <a:spLocks noEditPoints="1"/>
            </p:cNvSpPr>
            <p:nvPr/>
          </p:nvSpPr>
          <p:spPr bwMode="auto">
            <a:xfrm>
              <a:off x="4567238" y="2530475"/>
              <a:ext cx="387350" cy="701675"/>
            </a:xfrm>
            <a:custGeom>
              <a:avLst/>
              <a:gdLst>
                <a:gd name="T0" fmla="*/ 80 w 168"/>
                <a:gd name="T1" fmla="*/ 3 h 304"/>
                <a:gd name="T2" fmla="*/ 67 w 168"/>
                <a:gd name="T3" fmla="*/ 24 h 304"/>
                <a:gd name="T4" fmla="*/ 49 w 168"/>
                <a:gd name="T5" fmla="*/ 22 h 304"/>
                <a:gd name="T6" fmla="*/ 33 w 168"/>
                <a:gd name="T7" fmla="*/ 35 h 304"/>
                <a:gd name="T8" fmla="*/ 18 w 168"/>
                <a:gd name="T9" fmla="*/ 26 h 304"/>
                <a:gd name="T10" fmla="*/ 1 w 168"/>
                <a:gd name="T11" fmla="*/ 32 h 304"/>
                <a:gd name="T12" fmla="*/ 75 w 168"/>
                <a:gd name="T13" fmla="*/ 304 h 304"/>
                <a:gd name="T14" fmla="*/ 99 w 168"/>
                <a:gd name="T15" fmla="*/ 235 h 304"/>
                <a:gd name="T16" fmla="*/ 168 w 168"/>
                <a:gd name="T17" fmla="*/ 225 h 304"/>
                <a:gd name="T18" fmla="*/ 80 w 168"/>
                <a:gd name="T19" fmla="*/ 3 h 304"/>
                <a:gd name="T20" fmla="*/ 98 w 168"/>
                <a:gd name="T21" fmla="*/ 226 h 304"/>
                <a:gd name="T22" fmla="*/ 93 w 168"/>
                <a:gd name="T23" fmla="*/ 227 h 304"/>
                <a:gd name="T24" fmla="*/ 92 w 168"/>
                <a:gd name="T25" fmla="*/ 231 h 304"/>
                <a:gd name="T26" fmla="*/ 73 w 168"/>
                <a:gd name="T27" fmla="*/ 283 h 304"/>
                <a:gd name="T28" fmla="*/ 8 w 168"/>
                <a:gd name="T29" fmla="*/ 28 h 304"/>
                <a:gd name="T30" fmla="*/ 16 w 168"/>
                <a:gd name="T31" fmla="*/ 25 h 304"/>
                <a:gd name="T32" fmla="*/ 33 w 168"/>
                <a:gd name="T33" fmla="*/ 35 h 304"/>
                <a:gd name="T34" fmla="*/ 47 w 168"/>
                <a:gd name="T35" fmla="*/ 21 h 304"/>
                <a:gd name="T36" fmla="*/ 64 w 168"/>
                <a:gd name="T37" fmla="*/ 25 h 304"/>
                <a:gd name="T38" fmla="*/ 74 w 168"/>
                <a:gd name="T39" fmla="*/ 11 h 304"/>
                <a:gd name="T40" fmla="*/ 153 w 168"/>
                <a:gd name="T41" fmla="*/ 218 h 304"/>
                <a:gd name="T42" fmla="*/ 98 w 168"/>
                <a:gd name="T43" fmla="*/ 2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304">
                  <a:moveTo>
                    <a:pt x="80" y="3"/>
                  </a:moveTo>
                  <a:cubicBezTo>
                    <a:pt x="79" y="0"/>
                    <a:pt x="75" y="23"/>
                    <a:pt x="67" y="24"/>
                  </a:cubicBezTo>
                  <a:cubicBezTo>
                    <a:pt x="63" y="24"/>
                    <a:pt x="55" y="20"/>
                    <a:pt x="49" y="22"/>
                  </a:cubicBezTo>
                  <a:cubicBezTo>
                    <a:pt x="43" y="23"/>
                    <a:pt x="40" y="32"/>
                    <a:pt x="33" y="35"/>
                  </a:cubicBezTo>
                  <a:cubicBezTo>
                    <a:pt x="27" y="37"/>
                    <a:pt x="23" y="23"/>
                    <a:pt x="18" y="26"/>
                  </a:cubicBezTo>
                  <a:cubicBezTo>
                    <a:pt x="9" y="31"/>
                    <a:pt x="0" y="26"/>
                    <a:pt x="1" y="32"/>
                  </a:cubicBezTo>
                  <a:cubicBezTo>
                    <a:pt x="46" y="262"/>
                    <a:pt x="75" y="304"/>
                    <a:pt x="75" y="304"/>
                  </a:cubicBezTo>
                  <a:cubicBezTo>
                    <a:pt x="99" y="235"/>
                    <a:pt x="99" y="235"/>
                    <a:pt x="99" y="235"/>
                  </a:cubicBezTo>
                  <a:cubicBezTo>
                    <a:pt x="168" y="225"/>
                    <a:pt x="168" y="225"/>
                    <a:pt x="168" y="225"/>
                  </a:cubicBezTo>
                  <a:cubicBezTo>
                    <a:pt x="120" y="164"/>
                    <a:pt x="90" y="46"/>
                    <a:pt x="80" y="3"/>
                  </a:cubicBezTo>
                  <a:close/>
                  <a:moveTo>
                    <a:pt x="98" y="226"/>
                  </a:moveTo>
                  <a:cubicBezTo>
                    <a:pt x="93" y="227"/>
                    <a:pt x="93" y="227"/>
                    <a:pt x="93" y="227"/>
                  </a:cubicBezTo>
                  <a:cubicBezTo>
                    <a:pt x="92" y="231"/>
                    <a:pt x="92" y="231"/>
                    <a:pt x="92" y="231"/>
                  </a:cubicBezTo>
                  <a:cubicBezTo>
                    <a:pt x="73" y="283"/>
                    <a:pt x="73" y="283"/>
                    <a:pt x="73" y="283"/>
                  </a:cubicBezTo>
                  <a:cubicBezTo>
                    <a:pt x="63" y="256"/>
                    <a:pt x="39" y="187"/>
                    <a:pt x="8" y="28"/>
                  </a:cubicBezTo>
                  <a:cubicBezTo>
                    <a:pt x="7" y="25"/>
                    <a:pt x="11" y="28"/>
                    <a:pt x="16" y="25"/>
                  </a:cubicBezTo>
                  <a:cubicBezTo>
                    <a:pt x="21" y="23"/>
                    <a:pt x="26" y="36"/>
                    <a:pt x="33" y="35"/>
                  </a:cubicBezTo>
                  <a:cubicBezTo>
                    <a:pt x="37" y="34"/>
                    <a:pt x="43" y="21"/>
                    <a:pt x="47" y="21"/>
                  </a:cubicBezTo>
                  <a:cubicBezTo>
                    <a:pt x="51" y="20"/>
                    <a:pt x="60" y="26"/>
                    <a:pt x="64" y="25"/>
                  </a:cubicBezTo>
                  <a:cubicBezTo>
                    <a:pt x="73" y="24"/>
                    <a:pt x="73" y="8"/>
                    <a:pt x="74" y="11"/>
                  </a:cubicBezTo>
                  <a:cubicBezTo>
                    <a:pt x="84" y="55"/>
                    <a:pt x="111" y="155"/>
                    <a:pt x="153" y="218"/>
                  </a:cubicBezTo>
                  <a:lnTo>
                    <a:pt x="9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88"/>
            <p:cNvSpPr>
              <a:spLocks noEditPoints="1"/>
            </p:cNvSpPr>
            <p:nvPr/>
          </p:nvSpPr>
          <p:spPr bwMode="auto">
            <a:xfrm>
              <a:off x="4314826" y="2547938"/>
              <a:ext cx="322262" cy="587375"/>
            </a:xfrm>
            <a:custGeom>
              <a:avLst/>
              <a:gdLst>
                <a:gd name="T0" fmla="*/ 68 w 140"/>
                <a:gd name="T1" fmla="*/ 0 h 255"/>
                <a:gd name="T2" fmla="*/ 0 w 140"/>
                <a:gd name="T3" fmla="*/ 195 h 255"/>
                <a:gd name="T4" fmla="*/ 76 w 140"/>
                <a:gd name="T5" fmla="*/ 197 h 255"/>
                <a:gd name="T6" fmla="*/ 110 w 140"/>
                <a:gd name="T7" fmla="*/ 255 h 255"/>
                <a:gd name="T8" fmla="*/ 140 w 140"/>
                <a:gd name="T9" fmla="*/ 139 h 255"/>
                <a:gd name="T10" fmla="*/ 137 w 140"/>
                <a:gd name="T11" fmla="*/ 120 h 255"/>
                <a:gd name="T12" fmla="*/ 125 w 140"/>
                <a:gd name="T13" fmla="*/ 69 h 255"/>
                <a:gd name="T14" fmla="*/ 109 w 140"/>
                <a:gd name="T15" fmla="*/ 25 h 255"/>
                <a:gd name="T16" fmla="*/ 79 w 140"/>
                <a:gd name="T17" fmla="*/ 13 h 255"/>
                <a:gd name="T18" fmla="*/ 68 w 140"/>
                <a:gd name="T19" fmla="*/ 0 h 255"/>
                <a:gd name="T20" fmla="*/ 109 w 140"/>
                <a:gd name="T21" fmla="*/ 236 h 255"/>
                <a:gd name="T22" fmla="*/ 83 w 140"/>
                <a:gd name="T23" fmla="*/ 193 h 255"/>
                <a:gd name="T24" fmla="*/ 81 w 140"/>
                <a:gd name="T25" fmla="*/ 189 h 255"/>
                <a:gd name="T26" fmla="*/ 76 w 140"/>
                <a:gd name="T27" fmla="*/ 189 h 255"/>
                <a:gd name="T28" fmla="*/ 15 w 140"/>
                <a:gd name="T29" fmla="*/ 187 h 255"/>
                <a:gd name="T30" fmla="*/ 73 w 140"/>
                <a:gd name="T31" fmla="*/ 19 h 255"/>
                <a:gd name="T32" fmla="*/ 93 w 140"/>
                <a:gd name="T33" fmla="*/ 15 h 255"/>
                <a:gd name="T34" fmla="*/ 110 w 140"/>
                <a:gd name="T35" fmla="*/ 26 h 255"/>
                <a:gd name="T36" fmla="*/ 121 w 140"/>
                <a:gd name="T37" fmla="*/ 53 h 255"/>
                <a:gd name="T38" fmla="*/ 125 w 140"/>
                <a:gd name="T39" fmla="*/ 72 h 255"/>
                <a:gd name="T40" fmla="*/ 135 w 140"/>
                <a:gd name="T41" fmla="*/ 121 h 255"/>
                <a:gd name="T42" fmla="*/ 109 w 140"/>
                <a:gd name="T43" fmla="*/ 23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55">
                  <a:moveTo>
                    <a:pt x="68" y="0"/>
                  </a:moveTo>
                  <a:cubicBezTo>
                    <a:pt x="61" y="44"/>
                    <a:pt x="42" y="141"/>
                    <a:pt x="0" y="195"/>
                  </a:cubicBezTo>
                  <a:cubicBezTo>
                    <a:pt x="76" y="197"/>
                    <a:pt x="76" y="197"/>
                    <a:pt x="76" y="197"/>
                  </a:cubicBezTo>
                  <a:cubicBezTo>
                    <a:pt x="110" y="255"/>
                    <a:pt x="110" y="255"/>
                    <a:pt x="110" y="255"/>
                  </a:cubicBezTo>
                  <a:cubicBezTo>
                    <a:pt x="110" y="255"/>
                    <a:pt x="124" y="233"/>
                    <a:pt x="140" y="139"/>
                  </a:cubicBezTo>
                  <a:cubicBezTo>
                    <a:pt x="137" y="120"/>
                    <a:pt x="137" y="120"/>
                    <a:pt x="137" y="120"/>
                  </a:cubicBezTo>
                  <a:cubicBezTo>
                    <a:pt x="125" y="69"/>
                    <a:pt x="125" y="69"/>
                    <a:pt x="125" y="69"/>
                  </a:cubicBezTo>
                  <a:cubicBezTo>
                    <a:pt x="125" y="69"/>
                    <a:pt x="119" y="27"/>
                    <a:pt x="109" y="25"/>
                  </a:cubicBezTo>
                  <a:cubicBezTo>
                    <a:pt x="107" y="25"/>
                    <a:pt x="87" y="14"/>
                    <a:pt x="79" y="13"/>
                  </a:cubicBezTo>
                  <a:cubicBezTo>
                    <a:pt x="70" y="13"/>
                    <a:pt x="68" y="0"/>
                    <a:pt x="68" y="0"/>
                  </a:cubicBezTo>
                  <a:close/>
                  <a:moveTo>
                    <a:pt x="109" y="236"/>
                  </a:moveTo>
                  <a:cubicBezTo>
                    <a:pt x="83" y="193"/>
                    <a:pt x="83" y="193"/>
                    <a:pt x="83" y="193"/>
                  </a:cubicBezTo>
                  <a:cubicBezTo>
                    <a:pt x="81" y="189"/>
                    <a:pt x="81" y="189"/>
                    <a:pt x="81" y="189"/>
                  </a:cubicBezTo>
                  <a:cubicBezTo>
                    <a:pt x="76" y="189"/>
                    <a:pt x="76" y="189"/>
                    <a:pt x="76" y="189"/>
                  </a:cubicBezTo>
                  <a:cubicBezTo>
                    <a:pt x="15" y="187"/>
                    <a:pt x="15" y="187"/>
                    <a:pt x="15" y="187"/>
                  </a:cubicBezTo>
                  <a:cubicBezTo>
                    <a:pt x="48" y="137"/>
                    <a:pt x="65" y="64"/>
                    <a:pt x="73" y="19"/>
                  </a:cubicBezTo>
                  <a:cubicBezTo>
                    <a:pt x="73" y="17"/>
                    <a:pt x="93" y="17"/>
                    <a:pt x="93" y="15"/>
                  </a:cubicBezTo>
                  <a:cubicBezTo>
                    <a:pt x="110" y="26"/>
                    <a:pt x="110" y="26"/>
                    <a:pt x="110" y="26"/>
                  </a:cubicBezTo>
                  <a:cubicBezTo>
                    <a:pt x="121" y="53"/>
                    <a:pt x="121" y="53"/>
                    <a:pt x="121" y="53"/>
                  </a:cubicBezTo>
                  <a:cubicBezTo>
                    <a:pt x="121" y="56"/>
                    <a:pt x="126" y="69"/>
                    <a:pt x="125" y="72"/>
                  </a:cubicBezTo>
                  <a:cubicBezTo>
                    <a:pt x="135" y="121"/>
                    <a:pt x="135" y="121"/>
                    <a:pt x="135" y="121"/>
                  </a:cubicBezTo>
                  <a:cubicBezTo>
                    <a:pt x="124" y="185"/>
                    <a:pt x="115" y="220"/>
                    <a:pt x="109"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89"/>
            <p:cNvSpPr>
              <a:spLocks noEditPoints="1"/>
            </p:cNvSpPr>
            <p:nvPr/>
          </p:nvSpPr>
          <p:spPr bwMode="auto">
            <a:xfrm>
              <a:off x="4325938" y="2078037"/>
              <a:ext cx="557212" cy="557213"/>
            </a:xfrm>
            <a:custGeom>
              <a:avLst/>
              <a:gdLst>
                <a:gd name="T0" fmla="*/ 351 w 351"/>
                <a:gd name="T1" fmla="*/ 148 h 351"/>
                <a:gd name="T2" fmla="*/ 335 w 351"/>
                <a:gd name="T3" fmla="*/ 95 h 351"/>
                <a:gd name="T4" fmla="*/ 302 w 351"/>
                <a:gd name="T5" fmla="*/ 50 h 351"/>
                <a:gd name="T6" fmla="*/ 257 w 351"/>
                <a:gd name="T7" fmla="*/ 17 h 351"/>
                <a:gd name="T8" fmla="*/ 205 w 351"/>
                <a:gd name="T9" fmla="*/ 0 h 351"/>
                <a:gd name="T10" fmla="*/ 149 w 351"/>
                <a:gd name="T11" fmla="*/ 0 h 351"/>
                <a:gd name="T12" fmla="*/ 96 w 351"/>
                <a:gd name="T13" fmla="*/ 16 h 351"/>
                <a:gd name="T14" fmla="*/ 51 w 351"/>
                <a:gd name="T15" fmla="*/ 49 h 351"/>
                <a:gd name="T16" fmla="*/ 17 w 351"/>
                <a:gd name="T17" fmla="*/ 94 h 351"/>
                <a:gd name="T18" fmla="*/ 0 w 351"/>
                <a:gd name="T19" fmla="*/ 146 h 351"/>
                <a:gd name="T20" fmla="*/ 0 w 351"/>
                <a:gd name="T21" fmla="*/ 201 h 351"/>
                <a:gd name="T22" fmla="*/ 17 w 351"/>
                <a:gd name="T23" fmla="*/ 255 h 351"/>
                <a:gd name="T24" fmla="*/ 49 w 351"/>
                <a:gd name="T25" fmla="*/ 300 h 351"/>
                <a:gd name="T26" fmla="*/ 94 w 351"/>
                <a:gd name="T27" fmla="*/ 332 h 351"/>
                <a:gd name="T28" fmla="*/ 147 w 351"/>
                <a:gd name="T29" fmla="*/ 351 h 351"/>
                <a:gd name="T30" fmla="*/ 203 w 351"/>
                <a:gd name="T31" fmla="*/ 351 h 351"/>
                <a:gd name="T32" fmla="*/ 256 w 351"/>
                <a:gd name="T33" fmla="*/ 333 h 351"/>
                <a:gd name="T34" fmla="*/ 301 w 351"/>
                <a:gd name="T35" fmla="*/ 301 h 351"/>
                <a:gd name="T36" fmla="*/ 334 w 351"/>
                <a:gd name="T37" fmla="*/ 256 h 351"/>
                <a:gd name="T38" fmla="*/ 351 w 351"/>
                <a:gd name="T39" fmla="*/ 204 h 351"/>
                <a:gd name="T40" fmla="*/ 321 w 351"/>
                <a:gd name="T41" fmla="*/ 184 h 351"/>
                <a:gd name="T42" fmla="*/ 315 w 351"/>
                <a:gd name="T43" fmla="*/ 213 h 351"/>
                <a:gd name="T44" fmla="*/ 311 w 351"/>
                <a:gd name="T45" fmla="*/ 229 h 351"/>
                <a:gd name="T46" fmla="*/ 298 w 351"/>
                <a:gd name="T47" fmla="*/ 254 h 351"/>
                <a:gd name="T48" fmla="*/ 287 w 351"/>
                <a:gd name="T49" fmla="*/ 267 h 351"/>
                <a:gd name="T50" fmla="*/ 267 w 351"/>
                <a:gd name="T51" fmla="*/ 287 h 351"/>
                <a:gd name="T52" fmla="*/ 253 w 351"/>
                <a:gd name="T53" fmla="*/ 297 h 351"/>
                <a:gd name="T54" fmla="*/ 228 w 351"/>
                <a:gd name="T55" fmla="*/ 310 h 351"/>
                <a:gd name="T56" fmla="*/ 212 w 351"/>
                <a:gd name="T57" fmla="*/ 314 h 351"/>
                <a:gd name="T58" fmla="*/ 183 w 351"/>
                <a:gd name="T59" fmla="*/ 319 h 351"/>
                <a:gd name="T60" fmla="*/ 167 w 351"/>
                <a:gd name="T61" fmla="*/ 319 h 351"/>
                <a:gd name="T62" fmla="*/ 138 w 351"/>
                <a:gd name="T63" fmla="*/ 314 h 351"/>
                <a:gd name="T64" fmla="*/ 122 w 351"/>
                <a:gd name="T65" fmla="*/ 309 h 351"/>
                <a:gd name="T66" fmla="*/ 97 w 351"/>
                <a:gd name="T67" fmla="*/ 296 h 351"/>
                <a:gd name="T68" fmla="*/ 83 w 351"/>
                <a:gd name="T69" fmla="*/ 285 h 351"/>
                <a:gd name="T70" fmla="*/ 64 w 351"/>
                <a:gd name="T71" fmla="*/ 265 h 351"/>
                <a:gd name="T72" fmla="*/ 54 w 351"/>
                <a:gd name="T73" fmla="*/ 252 h 351"/>
                <a:gd name="T74" fmla="*/ 40 w 351"/>
                <a:gd name="T75" fmla="*/ 226 h 351"/>
                <a:gd name="T76" fmla="*/ 36 w 351"/>
                <a:gd name="T77" fmla="*/ 210 h 351"/>
                <a:gd name="T78" fmla="*/ 32 w 351"/>
                <a:gd name="T79" fmla="*/ 182 h 351"/>
                <a:gd name="T80" fmla="*/ 32 w 351"/>
                <a:gd name="T81" fmla="*/ 165 h 351"/>
                <a:gd name="T82" fmla="*/ 36 w 351"/>
                <a:gd name="T83" fmla="*/ 137 h 351"/>
                <a:gd name="T84" fmla="*/ 42 w 351"/>
                <a:gd name="T85" fmla="*/ 121 h 351"/>
                <a:gd name="T86" fmla="*/ 55 w 351"/>
                <a:gd name="T87" fmla="*/ 95 h 351"/>
                <a:gd name="T88" fmla="*/ 64 w 351"/>
                <a:gd name="T89" fmla="*/ 82 h 351"/>
                <a:gd name="T90" fmla="*/ 84 w 351"/>
                <a:gd name="T91" fmla="*/ 62 h 351"/>
                <a:gd name="T92" fmla="*/ 99 w 351"/>
                <a:gd name="T93" fmla="*/ 53 h 351"/>
                <a:gd name="T94" fmla="*/ 123 w 351"/>
                <a:gd name="T95" fmla="*/ 40 h 351"/>
                <a:gd name="T96" fmla="*/ 141 w 351"/>
                <a:gd name="T97" fmla="*/ 34 h 351"/>
                <a:gd name="T98" fmla="*/ 168 w 351"/>
                <a:gd name="T99" fmla="*/ 30 h 351"/>
                <a:gd name="T100" fmla="*/ 186 w 351"/>
                <a:gd name="T101" fmla="*/ 30 h 351"/>
                <a:gd name="T102" fmla="*/ 213 w 351"/>
                <a:gd name="T103" fmla="*/ 36 h 351"/>
                <a:gd name="T104" fmla="*/ 229 w 351"/>
                <a:gd name="T105" fmla="*/ 40 h 351"/>
                <a:gd name="T106" fmla="*/ 254 w 351"/>
                <a:gd name="T107" fmla="*/ 53 h 351"/>
                <a:gd name="T108" fmla="*/ 269 w 351"/>
                <a:gd name="T109" fmla="*/ 63 h 351"/>
                <a:gd name="T110" fmla="*/ 289 w 351"/>
                <a:gd name="T111" fmla="*/ 84 h 351"/>
                <a:gd name="T112" fmla="*/ 298 w 351"/>
                <a:gd name="T113" fmla="*/ 98 h 351"/>
                <a:gd name="T114" fmla="*/ 311 w 351"/>
                <a:gd name="T115" fmla="*/ 123 h 351"/>
                <a:gd name="T116" fmla="*/ 317 w 351"/>
                <a:gd name="T117" fmla="*/ 139 h 351"/>
                <a:gd name="T118" fmla="*/ 321 w 351"/>
                <a:gd name="T119" fmla="*/ 168 h 351"/>
                <a:gd name="T120" fmla="*/ 321 w 351"/>
                <a:gd name="T121" fmla="*/ 18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 h="351">
                  <a:moveTo>
                    <a:pt x="334" y="175"/>
                  </a:moveTo>
                  <a:lnTo>
                    <a:pt x="351" y="148"/>
                  </a:lnTo>
                  <a:lnTo>
                    <a:pt x="327" y="127"/>
                  </a:lnTo>
                  <a:lnTo>
                    <a:pt x="335" y="95"/>
                  </a:lnTo>
                  <a:lnTo>
                    <a:pt x="303" y="84"/>
                  </a:lnTo>
                  <a:lnTo>
                    <a:pt x="302" y="50"/>
                  </a:lnTo>
                  <a:lnTo>
                    <a:pt x="269" y="47"/>
                  </a:lnTo>
                  <a:lnTo>
                    <a:pt x="257" y="17"/>
                  </a:lnTo>
                  <a:lnTo>
                    <a:pt x="225" y="26"/>
                  </a:lnTo>
                  <a:lnTo>
                    <a:pt x="205" y="0"/>
                  </a:lnTo>
                  <a:lnTo>
                    <a:pt x="177" y="17"/>
                  </a:lnTo>
                  <a:lnTo>
                    <a:pt x="149" y="0"/>
                  </a:lnTo>
                  <a:lnTo>
                    <a:pt x="128" y="24"/>
                  </a:lnTo>
                  <a:lnTo>
                    <a:pt x="96" y="16"/>
                  </a:lnTo>
                  <a:lnTo>
                    <a:pt x="84" y="47"/>
                  </a:lnTo>
                  <a:lnTo>
                    <a:pt x="51" y="49"/>
                  </a:lnTo>
                  <a:lnTo>
                    <a:pt x="49" y="81"/>
                  </a:lnTo>
                  <a:lnTo>
                    <a:pt x="17" y="94"/>
                  </a:lnTo>
                  <a:lnTo>
                    <a:pt x="26" y="126"/>
                  </a:lnTo>
                  <a:lnTo>
                    <a:pt x="0" y="146"/>
                  </a:lnTo>
                  <a:lnTo>
                    <a:pt x="19" y="174"/>
                  </a:lnTo>
                  <a:lnTo>
                    <a:pt x="0" y="201"/>
                  </a:lnTo>
                  <a:lnTo>
                    <a:pt x="26" y="223"/>
                  </a:lnTo>
                  <a:lnTo>
                    <a:pt x="17" y="255"/>
                  </a:lnTo>
                  <a:lnTo>
                    <a:pt x="48" y="267"/>
                  </a:lnTo>
                  <a:lnTo>
                    <a:pt x="49" y="300"/>
                  </a:lnTo>
                  <a:lnTo>
                    <a:pt x="83" y="301"/>
                  </a:lnTo>
                  <a:lnTo>
                    <a:pt x="94" y="332"/>
                  </a:lnTo>
                  <a:lnTo>
                    <a:pt x="126" y="325"/>
                  </a:lnTo>
                  <a:lnTo>
                    <a:pt x="147" y="351"/>
                  </a:lnTo>
                  <a:lnTo>
                    <a:pt x="174" y="332"/>
                  </a:lnTo>
                  <a:lnTo>
                    <a:pt x="203" y="351"/>
                  </a:lnTo>
                  <a:lnTo>
                    <a:pt x="224" y="325"/>
                  </a:lnTo>
                  <a:lnTo>
                    <a:pt x="256" y="333"/>
                  </a:lnTo>
                  <a:lnTo>
                    <a:pt x="267" y="303"/>
                  </a:lnTo>
                  <a:lnTo>
                    <a:pt x="301" y="301"/>
                  </a:lnTo>
                  <a:lnTo>
                    <a:pt x="303" y="268"/>
                  </a:lnTo>
                  <a:lnTo>
                    <a:pt x="334" y="256"/>
                  </a:lnTo>
                  <a:lnTo>
                    <a:pt x="325" y="225"/>
                  </a:lnTo>
                  <a:lnTo>
                    <a:pt x="351" y="204"/>
                  </a:lnTo>
                  <a:lnTo>
                    <a:pt x="334" y="175"/>
                  </a:lnTo>
                  <a:close/>
                  <a:moveTo>
                    <a:pt x="321" y="184"/>
                  </a:moveTo>
                  <a:lnTo>
                    <a:pt x="331" y="200"/>
                  </a:lnTo>
                  <a:lnTo>
                    <a:pt x="315" y="213"/>
                  </a:lnTo>
                  <a:lnTo>
                    <a:pt x="308" y="219"/>
                  </a:lnTo>
                  <a:lnTo>
                    <a:pt x="311" y="229"/>
                  </a:lnTo>
                  <a:lnTo>
                    <a:pt x="315" y="246"/>
                  </a:lnTo>
                  <a:lnTo>
                    <a:pt x="298" y="254"/>
                  </a:lnTo>
                  <a:lnTo>
                    <a:pt x="287" y="258"/>
                  </a:lnTo>
                  <a:lnTo>
                    <a:pt x="287" y="267"/>
                  </a:lnTo>
                  <a:lnTo>
                    <a:pt x="286" y="287"/>
                  </a:lnTo>
                  <a:lnTo>
                    <a:pt x="267" y="287"/>
                  </a:lnTo>
                  <a:lnTo>
                    <a:pt x="257" y="288"/>
                  </a:lnTo>
                  <a:lnTo>
                    <a:pt x="253" y="297"/>
                  </a:lnTo>
                  <a:lnTo>
                    <a:pt x="247" y="314"/>
                  </a:lnTo>
                  <a:lnTo>
                    <a:pt x="228" y="310"/>
                  </a:lnTo>
                  <a:lnTo>
                    <a:pt x="218" y="307"/>
                  </a:lnTo>
                  <a:lnTo>
                    <a:pt x="212" y="314"/>
                  </a:lnTo>
                  <a:lnTo>
                    <a:pt x="199" y="330"/>
                  </a:lnTo>
                  <a:lnTo>
                    <a:pt x="183" y="319"/>
                  </a:lnTo>
                  <a:lnTo>
                    <a:pt x="176" y="314"/>
                  </a:lnTo>
                  <a:lnTo>
                    <a:pt x="167" y="319"/>
                  </a:lnTo>
                  <a:lnTo>
                    <a:pt x="151" y="329"/>
                  </a:lnTo>
                  <a:lnTo>
                    <a:pt x="138" y="314"/>
                  </a:lnTo>
                  <a:lnTo>
                    <a:pt x="132" y="307"/>
                  </a:lnTo>
                  <a:lnTo>
                    <a:pt x="122" y="309"/>
                  </a:lnTo>
                  <a:lnTo>
                    <a:pt x="104" y="314"/>
                  </a:lnTo>
                  <a:lnTo>
                    <a:pt x="97" y="296"/>
                  </a:lnTo>
                  <a:lnTo>
                    <a:pt x="93" y="287"/>
                  </a:lnTo>
                  <a:lnTo>
                    <a:pt x="83" y="285"/>
                  </a:lnTo>
                  <a:lnTo>
                    <a:pt x="64" y="285"/>
                  </a:lnTo>
                  <a:lnTo>
                    <a:pt x="64" y="265"/>
                  </a:lnTo>
                  <a:lnTo>
                    <a:pt x="62" y="256"/>
                  </a:lnTo>
                  <a:lnTo>
                    <a:pt x="54" y="252"/>
                  </a:lnTo>
                  <a:lnTo>
                    <a:pt x="36" y="245"/>
                  </a:lnTo>
                  <a:lnTo>
                    <a:pt x="40" y="226"/>
                  </a:lnTo>
                  <a:lnTo>
                    <a:pt x="43" y="217"/>
                  </a:lnTo>
                  <a:lnTo>
                    <a:pt x="36" y="210"/>
                  </a:lnTo>
                  <a:lnTo>
                    <a:pt x="20" y="198"/>
                  </a:lnTo>
                  <a:lnTo>
                    <a:pt x="32" y="182"/>
                  </a:lnTo>
                  <a:lnTo>
                    <a:pt x="36" y="174"/>
                  </a:lnTo>
                  <a:lnTo>
                    <a:pt x="32" y="165"/>
                  </a:lnTo>
                  <a:lnTo>
                    <a:pt x="22" y="149"/>
                  </a:lnTo>
                  <a:lnTo>
                    <a:pt x="36" y="137"/>
                  </a:lnTo>
                  <a:lnTo>
                    <a:pt x="43" y="132"/>
                  </a:lnTo>
                  <a:lnTo>
                    <a:pt x="42" y="121"/>
                  </a:lnTo>
                  <a:lnTo>
                    <a:pt x="36" y="103"/>
                  </a:lnTo>
                  <a:lnTo>
                    <a:pt x="55" y="95"/>
                  </a:lnTo>
                  <a:lnTo>
                    <a:pt x="64" y="92"/>
                  </a:lnTo>
                  <a:lnTo>
                    <a:pt x="64" y="82"/>
                  </a:lnTo>
                  <a:lnTo>
                    <a:pt x="65" y="63"/>
                  </a:lnTo>
                  <a:lnTo>
                    <a:pt x="84" y="62"/>
                  </a:lnTo>
                  <a:lnTo>
                    <a:pt x="94" y="62"/>
                  </a:lnTo>
                  <a:lnTo>
                    <a:pt x="99" y="53"/>
                  </a:lnTo>
                  <a:lnTo>
                    <a:pt x="106" y="34"/>
                  </a:lnTo>
                  <a:lnTo>
                    <a:pt x="123" y="40"/>
                  </a:lnTo>
                  <a:lnTo>
                    <a:pt x="133" y="43"/>
                  </a:lnTo>
                  <a:lnTo>
                    <a:pt x="141" y="34"/>
                  </a:lnTo>
                  <a:lnTo>
                    <a:pt x="152" y="20"/>
                  </a:lnTo>
                  <a:lnTo>
                    <a:pt x="168" y="30"/>
                  </a:lnTo>
                  <a:lnTo>
                    <a:pt x="177" y="36"/>
                  </a:lnTo>
                  <a:lnTo>
                    <a:pt x="186" y="30"/>
                  </a:lnTo>
                  <a:lnTo>
                    <a:pt x="202" y="20"/>
                  </a:lnTo>
                  <a:lnTo>
                    <a:pt x="213" y="36"/>
                  </a:lnTo>
                  <a:lnTo>
                    <a:pt x="219" y="43"/>
                  </a:lnTo>
                  <a:lnTo>
                    <a:pt x="229" y="40"/>
                  </a:lnTo>
                  <a:lnTo>
                    <a:pt x="248" y="36"/>
                  </a:lnTo>
                  <a:lnTo>
                    <a:pt x="254" y="53"/>
                  </a:lnTo>
                  <a:lnTo>
                    <a:pt x="258" y="63"/>
                  </a:lnTo>
                  <a:lnTo>
                    <a:pt x="269" y="63"/>
                  </a:lnTo>
                  <a:lnTo>
                    <a:pt x="287" y="65"/>
                  </a:lnTo>
                  <a:lnTo>
                    <a:pt x="289" y="84"/>
                  </a:lnTo>
                  <a:lnTo>
                    <a:pt x="289" y="94"/>
                  </a:lnTo>
                  <a:lnTo>
                    <a:pt x="298" y="98"/>
                  </a:lnTo>
                  <a:lnTo>
                    <a:pt x="317" y="104"/>
                  </a:lnTo>
                  <a:lnTo>
                    <a:pt x="311" y="123"/>
                  </a:lnTo>
                  <a:lnTo>
                    <a:pt x="308" y="133"/>
                  </a:lnTo>
                  <a:lnTo>
                    <a:pt x="317" y="139"/>
                  </a:lnTo>
                  <a:lnTo>
                    <a:pt x="331" y="152"/>
                  </a:lnTo>
                  <a:lnTo>
                    <a:pt x="321" y="168"/>
                  </a:lnTo>
                  <a:lnTo>
                    <a:pt x="315" y="175"/>
                  </a:lnTo>
                  <a:lnTo>
                    <a:pt x="321"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90"/>
            <p:cNvSpPr>
              <a:spLocks noChangeArrowheads="1"/>
            </p:cNvSpPr>
            <p:nvPr/>
          </p:nvSpPr>
          <p:spPr bwMode="auto">
            <a:xfrm>
              <a:off x="4414838" y="2166938"/>
              <a:ext cx="371475" cy="373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2"/>
          <p:cNvSpPr txBox="1"/>
          <p:nvPr/>
        </p:nvSpPr>
        <p:spPr>
          <a:xfrm>
            <a:off x="286193" y="5555838"/>
            <a:ext cx="5312390" cy="584775"/>
          </a:xfrm>
          <a:prstGeom prst="rect">
            <a:avLst/>
          </a:prstGeom>
          <a:noFill/>
        </p:spPr>
        <p:txBody>
          <a:bodyPr wrap="square" rtlCol="0">
            <a:spAutoFit/>
          </a:bodyPr>
          <a:lstStyle/>
          <a:p>
            <a:pPr marL="0" lvl="1" algn="ctr"/>
            <a:r>
              <a:rPr lang="en-US" sz="1050" b="1"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FA1=Focus Area 1, FA2 = Focus Area 2, ERSEA = Eligibility</a:t>
            </a:r>
            <a:r>
              <a:rPr lang="en-US" sz="105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Recruitment, Selection, Enrollment, and </a:t>
            </a:r>
            <a:r>
              <a:rPr lang="en-US" sz="105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Attendance</a:t>
            </a:r>
            <a:r>
              <a:rPr lang="en-US" sz="105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CLASS</a:t>
            </a:r>
            <a:r>
              <a:rPr lang="en-US" sz="1050" i="1"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Classroom Assessment Scoring System</a:t>
            </a:r>
            <a:r>
              <a:rPr lang="en-US" sz="1100" i="1"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i="1" baseline="30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pPr marL="0" lvl="1" algn="ctr"/>
            <a:endParaRPr lang="en-US" sz="11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3704" y="4863918"/>
            <a:ext cx="291187" cy="36294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3270" y="2906666"/>
            <a:ext cx="438772" cy="41505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1544" y="3340465"/>
            <a:ext cx="480278" cy="434819"/>
          </a:xfrm>
          <a:prstGeom prst="rect">
            <a:avLst/>
          </a:prstGeom>
        </p:spPr>
      </p:pic>
    </p:spTree>
    <p:extLst>
      <p:ext uri="{BB962C8B-B14F-4D97-AF65-F5344CB8AC3E}">
        <p14:creationId xmlns:p14="http://schemas.microsoft.com/office/powerpoint/2010/main" val="13562385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509</TotalTime>
  <Words>1642</Words>
  <Application>Microsoft Macintosh PowerPoint</Application>
  <PresentationFormat>On-screen Show (4:3)</PresentationFormat>
  <Paragraphs>202</Paragraphs>
  <Slides>17</Slides>
  <Notes>14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Office Theme</vt:lpstr>
      <vt:lpstr>PowerPoint Presentation</vt:lpstr>
      <vt:lpstr>Table of Contents</vt:lpstr>
      <vt:lpstr>Background: The Road to AMS 2.0 </vt:lpstr>
      <vt:lpstr>Background: The Road to AMS 2.0 (cont’d)</vt:lpstr>
      <vt:lpstr>What Grantees Need to Know</vt:lpstr>
      <vt:lpstr>What Grantees Need to Know (cont’d)</vt:lpstr>
      <vt:lpstr>Key Principles</vt:lpstr>
      <vt:lpstr>How Does AMS 2.0 Differ from AMS 1.0? </vt:lpstr>
      <vt:lpstr>What Reviews are Included in AMS 2.0? </vt:lpstr>
      <vt:lpstr>AMS 2.0: FAs 1 and 2</vt:lpstr>
      <vt:lpstr>AMS 2.0 FAs: Introduction to FA 1</vt:lpstr>
      <vt:lpstr>AMS 2.0 FAs: Introduction to FA 1 (cont’d)</vt:lpstr>
      <vt:lpstr>AMS 2.0 FAs: Introduction to FA 1 (cont’d)</vt:lpstr>
      <vt:lpstr>AMS 2.0 FAs: Introduction to FA 2</vt:lpstr>
      <vt:lpstr>AMS 2.0 FAs: Introduction to FA 2 (cont’d)</vt:lpstr>
      <vt:lpstr>AMS 2.0 FAs: Introduction to FA 2 (cont’d)</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O'Hara</dc:creator>
  <cp:lastModifiedBy>Kelly Schaffer</cp:lastModifiedBy>
  <cp:revision>25</cp:revision>
  <dcterms:created xsi:type="dcterms:W3CDTF">2017-08-24T17:44:13Z</dcterms:created>
  <dcterms:modified xsi:type="dcterms:W3CDTF">2017-09-21T19:04:47Z</dcterms:modified>
</cp:coreProperties>
</file>